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6.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7.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8.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10.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1.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3.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4.xml" ContentType="application/vnd.openxmlformats-officedocument.theme+xml"/>
  <Override PartName="/ppt/slideLayouts/slideLayout119.xml" ContentType="application/vnd.openxmlformats-officedocument.presentationml.slideLayout+xml"/>
  <Override PartName="/ppt/theme/theme15.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123_8DDF921D.xml" ContentType="application/vnd.ms-powerpoint.comments+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EE97_655FEAD4.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EEA8_E4CD507E.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Lst>
  <p:notesMasterIdLst>
    <p:notesMasterId r:id="rId40"/>
  </p:notesMasterIdLst>
  <p:sldIdLst>
    <p:sldId id="2147479837" r:id="rId20"/>
    <p:sldId id="2147479927" r:id="rId21"/>
    <p:sldId id="2147479928" r:id="rId22"/>
    <p:sldId id="2147479838" r:id="rId23"/>
    <p:sldId id="2147470441" r:id="rId24"/>
    <p:sldId id="2147479925" r:id="rId25"/>
    <p:sldId id="2147479933" r:id="rId26"/>
    <p:sldId id="2147479929" r:id="rId27"/>
    <p:sldId id="2147479840" r:id="rId28"/>
    <p:sldId id="2147479843" r:id="rId29"/>
    <p:sldId id="2147479932" r:id="rId30"/>
    <p:sldId id="2147479202" r:id="rId31"/>
    <p:sldId id="2147479191" r:id="rId32"/>
    <p:sldId id="2147470446" r:id="rId33"/>
    <p:sldId id="2147479208" r:id="rId34"/>
    <p:sldId id="2147480142" r:id="rId35"/>
    <p:sldId id="2147470455" r:id="rId36"/>
    <p:sldId id="2147479023" r:id="rId37"/>
    <p:sldId id="2147479854" r:id="rId38"/>
    <p:sldId id="214747985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OpenAI基础&#10;" id="{633CEF5F-526F-4D24-A3D1-C9C0BB3AE765}">
          <p14:sldIdLst>
            <p14:sldId id="2147479928"/>
            <p14:sldId id="2147479838"/>
            <p14:sldId id="2147470441"/>
            <p14:sldId id="2147479925"/>
            <p14:sldId id="2147479933"/>
          </p14:sldIdLst>
        </p14:section>
        <p14:section name="Azure OpenAI" id="{A88AB87D-6CEC-4CC0-9F90-AA6831C1EDA3}">
          <p14:sldIdLst>
            <p14:sldId id="2147479929"/>
            <p14:sldId id="2147479840"/>
            <p14:sldId id="2147479843"/>
            <p14:sldId id="2147479932"/>
            <p14:sldId id="2147479202"/>
            <p14:sldId id="2147479191"/>
            <p14:sldId id="2147470446"/>
            <p14:sldId id="2147479208"/>
            <p14:sldId id="2147480142"/>
            <p14:sldId id="2147470455"/>
            <p14:sldId id="2147479023"/>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37"/>
    <p:restoredTop sz="79781"/>
  </p:normalViewPr>
  <p:slideViewPr>
    <p:cSldViewPr snapToGrid="0">
      <p:cViewPr varScale="1">
        <p:scale>
          <a:sx n="113" d="100"/>
          <a:sy n="113" d="100"/>
        </p:scale>
        <p:origin x="1856" y="184"/>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notesMaster" Target="notesMasters/notesMaster1.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20" Type="http://schemas.openxmlformats.org/officeDocument/2006/relationships/slide" Target="slides/slide1.xml"/><Relationship Id="rId41" Type="http://schemas.openxmlformats.org/officeDocument/2006/relationships/presProps" Target="presProps.xml"/></Relationships>
</file>

<file path=ppt/comments/modernComment_7FFFEE97_655FEAD4.xml><?xml version="1.0" encoding="utf-8"?>
<p188:cmLst xmlns:a="http://schemas.openxmlformats.org/drawingml/2006/main" xmlns:r="http://schemas.openxmlformats.org/officeDocument/2006/relationships" xmlns:p188="http://schemas.microsoft.com/office/powerpoint/2018/8/main">
  <p188:cm id="{CBBC3A48-8690-4521-89D5-131ED23A1ACD}" authorId="{7EE59ADD-F36D-0391-FA57-76A97F21C0FC}" status="resolved" created="2023-01-24T06:51:41.575">
    <pc:sldMkLst xmlns:pc="http://schemas.microsoft.com/office/powerpoint/2013/main/command">
      <pc:docMk/>
      <pc:sldMk cId="1700784852" sldId="2147479191"/>
    </pc:sldMkLst>
    <p188:replyLst>
      <p188:reply id="{E55FD8A9-CED9-044B-8713-BCAE86BABAAA}" authorId="{9D41155E-BC65-03B7-269A-31314610383C}" created="2023-01-24T13:46:36.925">
        <p188:txBody>
          <a:bodyPr/>
          <a:lstStyle/>
          <a:p>
            <a:r>
              <a:rPr lang="en-US"/>
              <a:t>Looks good </a:t>
            </a:r>
          </a:p>
        </p188:txBody>
      </p188:reply>
    </p188:replyLst>
    <p188:txBody>
      <a:bodyPr/>
      <a:lstStyle/>
      <a:p>
        <a:r>
          <a:rPr lang="en-US"/>
          <a:t>[@Dom Divakaruni] please fact check me here, the idea is to keep it short and to the point</a:t>
        </a:r>
      </a:p>
    </p188:txBody>
  </p188:cm>
</p188:cmLst>
</file>

<file path=ppt/comments/modernComment_7FFFEEA8_E4CD507E.xml><?xml version="1.0" encoding="utf-8"?>
<p188:cmLst xmlns:a="http://schemas.openxmlformats.org/drawingml/2006/main" xmlns:r="http://schemas.openxmlformats.org/officeDocument/2006/relationships" xmlns:p188="http://schemas.microsoft.com/office/powerpoint/2018/8/main">
  <p188:cm id="{4F7581C2-50D1-43D8-9BFA-1840926F851B}" authorId="{EBB4B15B-C155-85BB-24C9-54F2B97955F2}" created="2023-01-24T23:33:15.061">
    <ac:txMkLst xmlns:ac="http://schemas.microsoft.com/office/drawing/2013/main/command">
      <pc:docMk xmlns:pc="http://schemas.microsoft.com/office/powerpoint/2013/main/command"/>
      <pc:sldMk xmlns:pc="http://schemas.microsoft.com/office/powerpoint/2013/main/command" cId="3838660734" sldId="2147479208"/>
      <ac:spMk id="5" creationId="{0890CD2D-910D-5952-B617-EBBEFE064337}"/>
      <ac:txMk cp="22" len="7">
        <ac:context len="40" hash="2801563789"/>
      </ac:txMk>
    </ac:txMkLst>
    <p188:pos x="6647793" y="762000"/>
    <p188:replyLst>
      <p188:reply id="{D9580CE8-4F71-4F80-BC5C-8B9BCEFD0D11}" authorId="{7EE59ADD-F36D-0391-FA57-76A97F21C0FC}" created="2023-01-25T00:01:49.405">
        <p188:txBody>
          <a:bodyPr/>
          <a:lstStyle/>
          <a:p>
            <a:r>
              <a:rPr lang="en-US"/>
              <a:t>This is actually a really good point - in the document I mention that what we're really talking about is "Enterprise GPT" but we call it Enterprise ChatGPT primarily to embrace the brand that has captured the cultural zeitgeist</a:t>
            </a:r>
          </a:p>
        </p188:txBody>
      </p188:reply>
    </p188:replyLst>
    <p188:txBody>
      <a:bodyPr/>
      <a:lstStyle/>
      <a:p>
        <a:r>
          <a:rPr lang="en-US"/>
          <a:t>Are we thinking exclusively about ChatGPT? There are scenarios that are still more like single shot events where GPT will do well without the chat interface (e.g. CVS prescription approval workflow, happy to share more on what they are trying to do)</a:t>
        </a:r>
      </a:p>
    </p188:txBody>
  </p188:cm>
  <p188:cm id="{AA03E9F9-AE0A-4E3E-99E4-22A0321308AA}" authorId="{6EFD309A-446D-9C79-1F1F-3384F6A830F4}" created="2023-01-25T02:31:15.690">
    <pc:sldMkLst xmlns:pc="http://schemas.microsoft.com/office/powerpoint/2013/main/command">
      <pc:docMk/>
      <pc:sldMk cId="1411643023" sldId="2147479203"/>
    </pc:sldMkLst>
    <p188:replyLst>
      <p188:reply id="{EAB4EB0C-1729-4546-BD0D-7D888105ACB2}" authorId="{7EE59ADD-F36D-0391-FA57-76A97F21C0FC}" created="2023-01-25T06:09:52.066">
        <p188:txBody>
          <a:bodyPr/>
          <a:lstStyle/>
          <a:p>
            <a:r>
              <a:rPr lang="en-US"/>
              <a:t>Good points. Although those feel like talking points to make rather than words on the slide - I put them in the slide notes and will speak to them</a:t>
            </a:r>
          </a:p>
        </p188:txBody>
      </p188:reply>
    </p188:replyLst>
    <p188:txBody>
      <a:bodyPr/>
      <a:lstStyle/>
      <a:p>
        <a:r>
          <a:rPr lang="en-US"/>
          <a:t>On this slide, I think you would benefit from being clearer about the specific customer problems: 
* ChatGPT doesn't know about your proprietary data
* ChatGPT is trained at a point in time and can get out of date
And if you want: 
* ChatGPT lacks connectors to data sources and document crackers </a:t>
        </a:r>
      </a:p>
    </p188:txBody>
  </p188:cm>
</p188:cmLst>
</file>

<file path=ppt/comments/modernComment_7FFFF123_8DDF921D.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7DA27-D5D7-4FD1-AAD9-609AABD44B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127F8F9-687C-4AC7-B8BE-4F7977108834}">
      <dgm:prSet/>
      <dgm:spPr/>
      <dgm:t>
        <a:bodyPr/>
        <a:lstStyle/>
        <a:p>
          <a:r>
            <a:rPr lang="zh-CN" b="1" dirty="0"/>
            <a:t>1.语言技巧：</a:t>
          </a:r>
          <a:endParaRPr lang="en-US" altLang="zh-CN" b="1" dirty="0"/>
        </a:p>
        <a:p>
          <a:r>
            <a:rPr lang="zh-CN" dirty="0"/>
            <a:t>GPT-4 具有更强的理解和生成不同方言并对文本中表达的情感做出反应的能力。</a:t>
          </a:r>
          <a:endParaRPr lang="en-US" dirty="0"/>
        </a:p>
      </dgm:t>
    </dgm:pt>
    <dgm:pt modelId="{D4578328-823B-4FC7-8DFC-67362ECA215F}" type="parTrans" cxnId="{16D92816-73CF-43C7-AECD-42991530A9FB}">
      <dgm:prSet/>
      <dgm:spPr/>
      <dgm:t>
        <a:bodyPr/>
        <a:lstStyle/>
        <a:p>
          <a:endParaRPr lang="en-US"/>
        </a:p>
      </dgm:t>
    </dgm:pt>
    <dgm:pt modelId="{A7D2F3D8-26F0-4531-B6A9-48A8DCBB2B79}" type="sibTrans" cxnId="{16D92816-73CF-43C7-AECD-42991530A9FB}">
      <dgm:prSet/>
      <dgm:spPr/>
      <dgm:t>
        <a:bodyPr/>
        <a:lstStyle/>
        <a:p>
          <a:endParaRPr lang="en-US"/>
        </a:p>
      </dgm:t>
    </dgm:pt>
    <dgm:pt modelId="{3BF71E57-4B1F-468E-8862-F046C8803DD1}">
      <dgm:prSet/>
      <dgm:spPr/>
      <dgm:t>
        <a:bodyPr/>
        <a:lstStyle/>
        <a:p>
          <a:r>
            <a:rPr lang="zh-CN" b="1" dirty="0"/>
            <a:t>2.信息综合：</a:t>
          </a:r>
          <a:endParaRPr lang="en-US" altLang="zh-CN" b="1" dirty="0"/>
        </a:p>
        <a:p>
          <a:r>
            <a:rPr lang="zh-CN" dirty="0"/>
            <a:t>GPT-4 可以通过综合多个来源的信息来回答复杂的问题，而 GPT-3.5 可能很难将这些点联系起来。</a:t>
          </a:r>
          <a:endParaRPr lang="en-US" dirty="0"/>
        </a:p>
      </dgm:t>
    </dgm:pt>
    <dgm:pt modelId="{131E6715-1E17-49B2-89E0-6C269E57A3F0}" type="parTrans" cxnId="{D7A9B565-F0A7-4448-B587-37E3DEE0CD1F}">
      <dgm:prSet/>
      <dgm:spPr/>
      <dgm:t>
        <a:bodyPr/>
        <a:lstStyle/>
        <a:p>
          <a:endParaRPr lang="en-US"/>
        </a:p>
      </dgm:t>
    </dgm:pt>
    <dgm:pt modelId="{EA0A8AB8-65BF-4094-9AED-9E0F8F7C7DB3}" type="sibTrans" cxnId="{D7A9B565-F0A7-4448-B587-37E3DEE0CD1F}">
      <dgm:prSet/>
      <dgm:spPr/>
      <dgm:t>
        <a:bodyPr/>
        <a:lstStyle/>
        <a:p>
          <a:endParaRPr lang="en-US"/>
        </a:p>
      </dgm:t>
    </dgm:pt>
    <dgm:pt modelId="{DE115834-5713-4514-A86E-6F32BF673B7E}">
      <dgm:prSet/>
      <dgm:spPr/>
      <dgm:t>
        <a:bodyPr/>
        <a:lstStyle/>
        <a:p>
          <a:r>
            <a:rPr lang="zh-CN" b="1" dirty="0"/>
            <a:t>3. 创造力和连贯性：</a:t>
          </a:r>
          <a:endParaRPr lang="en-US" altLang="zh-CN" b="1" dirty="0"/>
        </a:p>
        <a:p>
          <a:r>
            <a:rPr lang="zh-CN" dirty="0"/>
            <a:t>GPT-4 更进一步，可以生成具有更高连贯性和创造力的故事、诗歌或散文。</a:t>
          </a:r>
          <a:endParaRPr lang="en-US" dirty="0"/>
        </a:p>
      </dgm:t>
    </dgm:pt>
    <dgm:pt modelId="{29748098-9902-4677-8630-F7D66125F6A6}" type="parTrans" cxnId="{52BBC206-89E8-4BB5-A3A3-B98061F1A6E8}">
      <dgm:prSet/>
      <dgm:spPr/>
      <dgm:t>
        <a:bodyPr/>
        <a:lstStyle/>
        <a:p>
          <a:endParaRPr lang="en-US"/>
        </a:p>
      </dgm:t>
    </dgm:pt>
    <dgm:pt modelId="{9B40E4E8-8D28-4E11-9D1E-CFB83C718B76}" type="sibTrans" cxnId="{52BBC206-89E8-4BB5-A3A3-B98061F1A6E8}">
      <dgm:prSet/>
      <dgm:spPr/>
      <dgm:t>
        <a:bodyPr/>
        <a:lstStyle/>
        <a:p>
          <a:endParaRPr lang="en-US"/>
        </a:p>
      </dgm:t>
    </dgm:pt>
    <dgm:pt modelId="{5EE22F0F-238F-4114-B334-3E6119C3D98C}">
      <dgm:prSet/>
      <dgm:spPr/>
      <dgm:t>
        <a:bodyPr/>
        <a:lstStyle/>
        <a:p>
          <a:r>
            <a:rPr lang="zh-CN" b="1" dirty="0"/>
            <a:t>4.解决复杂问题：</a:t>
          </a:r>
          <a:endParaRPr lang="en-US" altLang="zh-CN" b="1" dirty="0"/>
        </a:p>
        <a:p>
          <a:r>
            <a:rPr lang="zh-CN" dirty="0"/>
            <a:t>GPT-4 展示了解决复杂数学和科学问题的强大能力，超出了 GPT-3.5 的能力。</a:t>
          </a:r>
          <a:endParaRPr lang="en-US" dirty="0"/>
        </a:p>
      </dgm:t>
    </dgm:pt>
    <dgm:pt modelId="{88EB584F-A6D3-4E56-87F9-23FBFCA0DE2D}" type="parTrans" cxnId="{8ECB5506-ECBD-4E0B-8E4E-4B0E7FF2D2AA}">
      <dgm:prSet/>
      <dgm:spPr/>
      <dgm:t>
        <a:bodyPr/>
        <a:lstStyle/>
        <a:p>
          <a:endParaRPr lang="en-US"/>
        </a:p>
      </dgm:t>
    </dgm:pt>
    <dgm:pt modelId="{2DCC2C3C-E29E-4078-81AD-2F882CBB8C3A}" type="sibTrans" cxnId="{8ECB5506-ECBD-4E0B-8E4E-4B0E7FF2D2AA}">
      <dgm:prSet/>
      <dgm:spPr/>
      <dgm:t>
        <a:bodyPr/>
        <a:lstStyle/>
        <a:p>
          <a:endParaRPr lang="en-US"/>
        </a:p>
      </dgm:t>
    </dgm:pt>
    <dgm:pt modelId="{C61206F4-133E-40F8-8A94-F886E601D044}">
      <dgm:prSet/>
      <dgm:spPr/>
      <dgm:t>
        <a:bodyPr/>
        <a:lstStyle/>
        <a:p>
          <a:r>
            <a:rPr lang="zh-CN" b="1" dirty="0"/>
            <a:t>5.编程能力：</a:t>
          </a:r>
          <a:endParaRPr lang="en-US" altLang="zh-CN" b="1" dirty="0"/>
        </a:p>
        <a:p>
          <a:r>
            <a:rPr lang="zh-CN" dirty="0"/>
            <a:t>更强的代码生成和代码调试能力</a:t>
          </a:r>
          <a:endParaRPr lang="en-US" dirty="0"/>
        </a:p>
      </dgm:t>
    </dgm:pt>
    <dgm:pt modelId="{2DFAEE9E-CF62-49A7-9605-06859B1EAD28}" type="parTrans" cxnId="{98E45607-F8D0-4A95-9EAD-FC4FF93A96A2}">
      <dgm:prSet/>
      <dgm:spPr/>
      <dgm:t>
        <a:bodyPr/>
        <a:lstStyle/>
        <a:p>
          <a:endParaRPr lang="en-US"/>
        </a:p>
      </dgm:t>
    </dgm:pt>
    <dgm:pt modelId="{64D4CDE1-A15D-46D7-8123-26B19A424F7E}" type="sibTrans" cxnId="{98E45607-F8D0-4A95-9EAD-FC4FF93A96A2}">
      <dgm:prSet/>
      <dgm:spPr/>
      <dgm:t>
        <a:bodyPr/>
        <a:lstStyle/>
        <a:p>
          <a:endParaRPr lang="en-US"/>
        </a:p>
      </dgm:t>
    </dgm:pt>
    <dgm:pt modelId="{8F7BD29E-F94F-4D56-B054-EE327BBFB0F3}">
      <dgm:prSet/>
      <dgm:spPr/>
      <dgm:t>
        <a:bodyPr/>
        <a:lstStyle/>
        <a:p>
          <a:r>
            <a:rPr lang="zh-CN" b="1" dirty="0"/>
            <a:t>6.图像和图形理解：</a:t>
          </a:r>
          <a:endParaRPr lang="en-US" altLang="zh-CN" b="1" dirty="0"/>
        </a:p>
        <a:p>
          <a:r>
            <a:rPr lang="zh-CN" dirty="0"/>
            <a:t>GPT-4 可以对图像和图形进行分析和评论。</a:t>
          </a:r>
          <a:endParaRPr lang="en-US" dirty="0"/>
        </a:p>
      </dgm:t>
    </dgm:pt>
    <dgm:pt modelId="{77DCA18A-D28B-41F4-A9B6-111DB161E007}" type="parTrans" cxnId="{F90349EF-147C-46B7-BB10-77B3EEC4D7EF}">
      <dgm:prSet/>
      <dgm:spPr/>
      <dgm:t>
        <a:bodyPr/>
        <a:lstStyle/>
        <a:p>
          <a:endParaRPr lang="en-US"/>
        </a:p>
      </dgm:t>
    </dgm:pt>
    <dgm:pt modelId="{F12697C9-ED85-44B2-ADE8-CCA235A8ECEE}" type="sibTrans" cxnId="{F90349EF-147C-46B7-BB10-77B3EEC4D7EF}">
      <dgm:prSet/>
      <dgm:spPr/>
      <dgm:t>
        <a:bodyPr/>
        <a:lstStyle/>
        <a:p>
          <a:endParaRPr lang="en-US"/>
        </a:p>
      </dgm:t>
    </dgm:pt>
    <dgm:pt modelId="{064C8C19-AB1D-4110-884D-46955EE1B75F}">
      <dgm:prSet/>
      <dgm:spPr/>
      <dgm:t>
        <a:bodyPr/>
        <a:lstStyle/>
        <a:p>
          <a:r>
            <a:rPr lang="zh-CN" b="1" dirty="0"/>
            <a:t>7. 责任性：</a:t>
          </a:r>
          <a:endParaRPr lang="en-US" altLang="zh-CN" b="1" dirty="0"/>
        </a:p>
        <a:p>
          <a:r>
            <a:rPr lang="zh-CN" dirty="0"/>
            <a:t>减少不当或有偏见的反应（例如：政治偏见、攻击性或有害内容等）</a:t>
          </a:r>
          <a:endParaRPr lang="en-US" dirty="0"/>
        </a:p>
      </dgm:t>
    </dgm:pt>
    <dgm:pt modelId="{F005A08A-D319-4A4C-9119-EB10EA14F9E6}" type="parTrans" cxnId="{358E4314-CC75-43FD-8778-CA932FDA1744}">
      <dgm:prSet/>
      <dgm:spPr/>
      <dgm:t>
        <a:bodyPr/>
        <a:lstStyle/>
        <a:p>
          <a:endParaRPr lang="en-US"/>
        </a:p>
      </dgm:t>
    </dgm:pt>
    <dgm:pt modelId="{C1506EB8-1782-4062-983E-8CBD18838406}" type="sibTrans" cxnId="{358E4314-CC75-43FD-8778-CA932FDA1744}">
      <dgm:prSet/>
      <dgm:spPr/>
      <dgm:t>
        <a:bodyPr/>
        <a:lstStyle/>
        <a:p>
          <a:endParaRPr lang="en-US"/>
        </a:p>
      </dgm:t>
    </dgm:pt>
    <dgm:pt modelId="{B3E4E2D6-79C0-7740-A296-5968C340853A}" type="pres">
      <dgm:prSet presAssocID="{8717DA27-D5D7-4FD1-AAD9-609AABD44B32}" presName="diagram" presStyleCnt="0">
        <dgm:presLayoutVars>
          <dgm:dir/>
          <dgm:resizeHandles val="exact"/>
        </dgm:presLayoutVars>
      </dgm:prSet>
      <dgm:spPr/>
    </dgm:pt>
    <dgm:pt modelId="{A684BDDB-C4D3-9649-81A1-2DDF10F32233}" type="pres">
      <dgm:prSet presAssocID="{C127F8F9-687C-4AC7-B8BE-4F7977108834}" presName="node" presStyleLbl="node1" presStyleIdx="0" presStyleCnt="7">
        <dgm:presLayoutVars>
          <dgm:bulletEnabled val="1"/>
        </dgm:presLayoutVars>
      </dgm:prSet>
      <dgm:spPr/>
    </dgm:pt>
    <dgm:pt modelId="{C1D02E31-2D33-864C-A7E1-A89B56EB9B27}" type="pres">
      <dgm:prSet presAssocID="{A7D2F3D8-26F0-4531-B6A9-48A8DCBB2B79}" presName="sibTrans" presStyleCnt="0"/>
      <dgm:spPr/>
    </dgm:pt>
    <dgm:pt modelId="{882FDC50-75CE-DF46-A397-A491D777CD40}" type="pres">
      <dgm:prSet presAssocID="{3BF71E57-4B1F-468E-8862-F046C8803DD1}" presName="node" presStyleLbl="node1" presStyleIdx="1" presStyleCnt="7">
        <dgm:presLayoutVars>
          <dgm:bulletEnabled val="1"/>
        </dgm:presLayoutVars>
      </dgm:prSet>
      <dgm:spPr/>
    </dgm:pt>
    <dgm:pt modelId="{95955E66-AD99-E641-A691-90636062D069}" type="pres">
      <dgm:prSet presAssocID="{EA0A8AB8-65BF-4094-9AED-9E0F8F7C7DB3}" presName="sibTrans" presStyleCnt="0"/>
      <dgm:spPr/>
    </dgm:pt>
    <dgm:pt modelId="{9C33D383-7588-FC4B-B54B-71B433320A6F}" type="pres">
      <dgm:prSet presAssocID="{DE115834-5713-4514-A86E-6F32BF673B7E}" presName="node" presStyleLbl="node1" presStyleIdx="2" presStyleCnt="7">
        <dgm:presLayoutVars>
          <dgm:bulletEnabled val="1"/>
        </dgm:presLayoutVars>
      </dgm:prSet>
      <dgm:spPr/>
    </dgm:pt>
    <dgm:pt modelId="{41B75CA3-ABAA-074B-B21F-4B72CCBFB1E3}" type="pres">
      <dgm:prSet presAssocID="{9B40E4E8-8D28-4E11-9D1E-CFB83C718B76}" presName="sibTrans" presStyleCnt="0"/>
      <dgm:spPr/>
    </dgm:pt>
    <dgm:pt modelId="{D450350A-B54E-5343-868F-D53881712CAE}" type="pres">
      <dgm:prSet presAssocID="{5EE22F0F-238F-4114-B334-3E6119C3D98C}" presName="node" presStyleLbl="node1" presStyleIdx="3" presStyleCnt="7">
        <dgm:presLayoutVars>
          <dgm:bulletEnabled val="1"/>
        </dgm:presLayoutVars>
      </dgm:prSet>
      <dgm:spPr/>
    </dgm:pt>
    <dgm:pt modelId="{628D3A8B-D0F0-A845-9904-85E1F7E84DB8}" type="pres">
      <dgm:prSet presAssocID="{2DCC2C3C-E29E-4078-81AD-2F882CBB8C3A}" presName="sibTrans" presStyleCnt="0"/>
      <dgm:spPr/>
    </dgm:pt>
    <dgm:pt modelId="{1A0E51C8-960F-B948-826C-823ACD82D9D5}" type="pres">
      <dgm:prSet presAssocID="{C61206F4-133E-40F8-8A94-F886E601D044}" presName="node" presStyleLbl="node1" presStyleIdx="4" presStyleCnt="7">
        <dgm:presLayoutVars>
          <dgm:bulletEnabled val="1"/>
        </dgm:presLayoutVars>
      </dgm:prSet>
      <dgm:spPr/>
    </dgm:pt>
    <dgm:pt modelId="{623A88EB-A66E-FF4F-8FD9-7DEF4B8978A9}" type="pres">
      <dgm:prSet presAssocID="{64D4CDE1-A15D-46D7-8123-26B19A424F7E}" presName="sibTrans" presStyleCnt="0"/>
      <dgm:spPr/>
    </dgm:pt>
    <dgm:pt modelId="{66E7DA1E-01C4-794F-BBD9-6525D95C8E38}" type="pres">
      <dgm:prSet presAssocID="{8F7BD29E-F94F-4D56-B054-EE327BBFB0F3}" presName="node" presStyleLbl="node1" presStyleIdx="5" presStyleCnt="7">
        <dgm:presLayoutVars>
          <dgm:bulletEnabled val="1"/>
        </dgm:presLayoutVars>
      </dgm:prSet>
      <dgm:spPr/>
    </dgm:pt>
    <dgm:pt modelId="{0C262CA2-E332-2045-A5FA-B006739D8BCE}" type="pres">
      <dgm:prSet presAssocID="{F12697C9-ED85-44B2-ADE8-CCA235A8ECEE}" presName="sibTrans" presStyleCnt="0"/>
      <dgm:spPr/>
    </dgm:pt>
    <dgm:pt modelId="{402D1DC6-3765-1B48-B735-5A410E261DAB}" type="pres">
      <dgm:prSet presAssocID="{064C8C19-AB1D-4110-884D-46955EE1B75F}" presName="node" presStyleLbl="node1" presStyleIdx="6" presStyleCnt="7">
        <dgm:presLayoutVars>
          <dgm:bulletEnabled val="1"/>
        </dgm:presLayoutVars>
      </dgm:prSet>
      <dgm:spPr/>
    </dgm:pt>
  </dgm:ptLst>
  <dgm:cxnLst>
    <dgm:cxn modelId="{8ECB5506-ECBD-4E0B-8E4E-4B0E7FF2D2AA}" srcId="{8717DA27-D5D7-4FD1-AAD9-609AABD44B32}" destId="{5EE22F0F-238F-4114-B334-3E6119C3D98C}" srcOrd="3" destOrd="0" parTransId="{88EB584F-A6D3-4E56-87F9-23FBFCA0DE2D}" sibTransId="{2DCC2C3C-E29E-4078-81AD-2F882CBB8C3A}"/>
    <dgm:cxn modelId="{52BBC206-89E8-4BB5-A3A3-B98061F1A6E8}" srcId="{8717DA27-D5D7-4FD1-AAD9-609AABD44B32}" destId="{DE115834-5713-4514-A86E-6F32BF673B7E}" srcOrd="2" destOrd="0" parTransId="{29748098-9902-4677-8630-F7D66125F6A6}" sibTransId="{9B40E4E8-8D28-4E11-9D1E-CFB83C718B76}"/>
    <dgm:cxn modelId="{98E45607-F8D0-4A95-9EAD-FC4FF93A96A2}" srcId="{8717DA27-D5D7-4FD1-AAD9-609AABD44B32}" destId="{C61206F4-133E-40F8-8A94-F886E601D044}" srcOrd="4" destOrd="0" parTransId="{2DFAEE9E-CF62-49A7-9605-06859B1EAD28}" sibTransId="{64D4CDE1-A15D-46D7-8123-26B19A424F7E}"/>
    <dgm:cxn modelId="{4F07980E-DCF8-BB44-9890-F05704BEA87C}" type="presOf" srcId="{C61206F4-133E-40F8-8A94-F886E601D044}" destId="{1A0E51C8-960F-B948-826C-823ACD82D9D5}" srcOrd="0" destOrd="0" presId="urn:microsoft.com/office/officeart/2005/8/layout/default"/>
    <dgm:cxn modelId="{358E4314-CC75-43FD-8778-CA932FDA1744}" srcId="{8717DA27-D5D7-4FD1-AAD9-609AABD44B32}" destId="{064C8C19-AB1D-4110-884D-46955EE1B75F}" srcOrd="6" destOrd="0" parTransId="{F005A08A-D319-4A4C-9119-EB10EA14F9E6}" sibTransId="{C1506EB8-1782-4062-983E-8CBD18838406}"/>
    <dgm:cxn modelId="{16D92816-73CF-43C7-AECD-42991530A9FB}" srcId="{8717DA27-D5D7-4FD1-AAD9-609AABD44B32}" destId="{C127F8F9-687C-4AC7-B8BE-4F7977108834}" srcOrd="0" destOrd="0" parTransId="{D4578328-823B-4FC7-8DFC-67362ECA215F}" sibTransId="{A7D2F3D8-26F0-4531-B6A9-48A8DCBB2B79}"/>
    <dgm:cxn modelId="{C93C4D44-97B0-1C43-9A52-8266C20E13C0}" type="presOf" srcId="{C127F8F9-687C-4AC7-B8BE-4F7977108834}" destId="{A684BDDB-C4D3-9649-81A1-2DDF10F32233}" srcOrd="0" destOrd="0" presId="urn:microsoft.com/office/officeart/2005/8/layout/default"/>
    <dgm:cxn modelId="{15582857-2682-B64F-9644-F9817208EFB8}" type="presOf" srcId="{064C8C19-AB1D-4110-884D-46955EE1B75F}" destId="{402D1DC6-3765-1B48-B735-5A410E261DAB}" srcOrd="0" destOrd="0" presId="urn:microsoft.com/office/officeart/2005/8/layout/default"/>
    <dgm:cxn modelId="{D7A9B565-F0A7-4448-B587-37E3DEE0CD1F}" srcId="{8717DA27-D5D7-4FD1-AAD9-609AABD44B32}" destId="{3BF71E57-4B1F-468E-8862-F046C8803DD1}" srcOrd="1" destOrd="0" parTransId="{131E6715-1E17-49B2-89E0-6C269E57A3F0}" sibTransId="{EA0A8AB8-65BF-4094-9AED-9E0F8F7C7DB3}"/>
    <dgm:cxn modelId="{CCE6AD89-31C5-B047-87C4-C485AA3F1842}" type="presOf" srcId="{3BF71E57-4B1F-468E-8862-F046C8803DD1}" destId="{882FDC50-75CE-DF46-A397-A491D777CD40}" srcOrd="0" destOrd="0" presId="urn:microsoft.com/office/officeart/2005/8/layout/default"/>
    <dgm:cxn modelId="{E3D03AAE-CC7D-5241-851F-CC11E0C25DF6}" type="presOf" srcId="{5EE22F0F-238F-4114-B334-3E6119C3D98C}" destId="{D450350A-B54E-5343-868F-D53881712CAE}" srcOrd="0" destOrd="0" presId="urn:microsoft.com/office/officeart/2005/8/layout/default"/>
    <dgm:cxn modelId="{BEF5DAC3-EA3C-9D4A-950B-850430F6F15F}" type="presOf" srcId="{8F7BD29E-F94F-4D56-B054-EE327BBFB0F3}" destId="{66E7DA1E-01C4-794F-BBD9-6525D95C8E38}" srcOrd="0" destOrd="0" presId="urn:microsoft.com/office/officeart/2005/8/layout/default"/>
    <dgm:cxn modelId="{B53C65C6-41A9-754E-9DB6-01EB88E1C449}" type="presOf" srcId="{8717DA27-D5D7-4FD1-AAD9-609AABD44B32}" destId="{B3E4E2D6-79C0-7740-A296-5968C340853A}" srcOrd="0" destOrd="0" presId="urn:microsoft.com/office/officeart/2005/8/layout/default"/>
    <dgm:cxn modelId="{048894C9-C7EC-0745-8507-8E519FE9C044}" type="presOf" srcId="{DE115834-5713-4514-A86E-6F32BF673B7E}" destId="{9C33D383-7588-FC4B-B54B-71B433320A6F}" srcOrd="0" destOrd="0" presId="urn:microsoft.com/office/officeart/2005/8/layout/default"/>
    <dgm:cxn modelId="{F90349EF-147C-46B7-BB10-77B3EEC4D7EF}" srcId="{8717DA27-D5D7-4FD1-AAD9-609AABD44B32}" destId="{8F7BD29E-F94F-4D56-B054-EE327BBFB0F3}" srcOrd="5" destOrd="0" parTransId="{77DCA18A-D28B-41F4-A9B6-111DB161E007}" sibTransId="{F12697C9-ED85-44B2-ADE8-CCA235A8ECEE}"/>
    <dgm:cxn modelId="{C86F6157-A1EF-A54A-AD0C-36312A13C0BD}" type="presParOf" srcId="{B3E4E2D6-79C0-7740-A296-5968C340853A}" destId="{A684BDDB-C4D3-9649-81A1-2DDF10F32233}" srcOrd="0" destOrd="0" presId="urn:microsoft.com/office/officeart/2005/8/layout/default"/>
    <dgm:cxn modelId="{3818C6C7-B2E9-7C40-A568-43C8AA60C2ED}" type="presParOf" srcId="{B3E4E2D6-79C0-7740-A296-5968C340853A}" destId="{C1D02E31-2D33-864C-A7E1-A89B56EB9B27}" srcOrd="1" destOrd="0" presId="urn:microsoft.com/office/officeart/2005/8/layout/default"/>
    <dgm:cxn modelId="{D44B6CE4-BF9B-744C-8870-4489B15E32C6}" type="presParOf" srcId="{B3E4E2D6-79C0-7740-A296-5968C340853A}" destId="{882FDC50-75CE-DF46-A397-A491D777CD40}" srcOrd="2" destOrd="0" presId="urn:microsoft.com/office/officeart/2005/8/layout/default"/>
    <dgm:cxn modelId="{A3079FF6-AC48-0C45-AF38-FC5B9578B6A7}" type="presParOf" srcId="{B3E4E2D6-79C0-7740-A296-5968C340853A}" destId="{95955E66-AD99-E641-A691-90636062D069}" srcOrd="3" destOrd="0" presId="urn:microsoft.com/office/officeart/2005/8/layout/default"/>
    <dgm:cxn modelId="{4641FC32-DBB5-2E48-BF2D-9C5DCF6A44EB}" type="presParOf" srcId="{B3E4E2D6-79C0-7740-A296-5968C340853A}" destId="{9C33D383-7588-FC4B-B54B-71B433320A6F}" srcOrd="4" destOrd="0" presId="urn:microsoft.com/office/officeart/2005/8/layout/default"/>
    <dgm:cxn modelId="{1B9A7CB2-D872-C746-8795-D175EC0BD46B}" type="presParOf" srcId="{B3E4E2D6-79C0-7740-A296-5968C340853A}" destId="{41B75CA3-ABAA-074B-B21F-4B72CCBFB1E3}" srcOrd="5" destOrd="0" presId="urn:microsoft.com/office/officeart/2005/8/layout/default"/>
    <dgm:cxn modelId="{69C7CEC4-2128-4A49-9DB0-273AB66309DA}" type="presParOf" srcId="{B3E4E2D6-79C0-7740-A296-5968C340853A}" destId="{D450350A-B54E-5343-868F-D53881712CAE}" srcOrd="6" destOrd="0" presId="urn:microsoft.com/office/officeart/2005/8/layout/default"/>
    <dgm:cxn modelId="{E2306EBB-0136-1645-A948-209E4A936529}" type="presParOf" srcId="{B3E4E2D6-79C0-7740-A296-5968C340853A}" destId="{628D3A8B-D0F0-A845-9904-85E1F7E84DB8}" srcOrd="7" destOrd="0" presId="urn:microsoft.com/office/officeart/2005/8/layout/default"/>
    <dgm:cxn modelId="{E6C71FBD-4F01-464B-A1AD-FCEBF945AFD7}" type="presParOf" srcId="{B3E4E2D6-79C0-7740-A296-5968C340853A}" destId="{1A0E51C8-960F-B948-826C-823ACD82D9D5}" srcOrd="8" destOrd="0" presId="urn:microsoft.com/office/officeart/2005/8/layout/default"/>
    <dgm:cxn modelId="{C11C069D-E533-EB46-AD42-DABB7036EAC0}" type="presParOf" srcId="{B3E4E2D6-79C0-7740-A296-5968C340853A}" destId="{623A88EB-A66E-FF4F-8FD9-7DEF4B8978A9}" srcOrd="9" destOrd="0" presId="urn:microsoft.com/office/officeart/2005/8/layout/default"/>
    <dgm:cxn modelId="{242420DB-9CBC-984C-AC5A-F733926BEA4A}" type="presParOf" srcId="{B3E4E2D6-79C0-7740-A296-5968C340853A}" destId="{66E7DA1E-01C4-794F-BBD9-6525D95C8E38}" srcOrd="10" destOrd="0" presId="urn:microsoft.com/office/officeart/2005/8/layout/default"/>
    <dgm:cxn modelId="{C4210419-F7FA-5648-84C7-0963C134DF18}" type="presParOf" srcId="{B3E4E2D6-79C0-7740-A296-5968C340853A}" destId="{0C262CA2-E332-2045-A5FA-B006739D8BCE}" srcOrd="11" destOrd="0" presId="urn:microsoft.com/office/officeart/2005/8/layout/default"/>
    <dgm:cxn modelId="{501BA4F1-E62B-1948-9F3F-0D69F5F0B370}" type="presParOf" srcId="{B3E4E2D6-79C0-7740-A296-5968C340853A}" destId="{402D1DC6-3765-1B48-B735-5A410E261DA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BDDB-C4D3-9649-81A1-2DDF10F32233}">
      <dsp:nvSpPr>
        <dsp:cNvPr id="0" name=""/>
        <dsp:cNvSpPr/>
      </dsp:nvSpPr>
      <dsp:spPr>
        <a:xfrm>
          <a:off x="3228"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1.语言技巧：</a:t>
          </a:r>
          <a:endParaRPr lang="en-US" altLang="zh-CN" sz="1300" b="1" kern="1200" dirty="0"/>
        </a:p>
        <a:p>
          <a:pPr marL="0" lvl="0" indent="0" algn="ctr" defTabSz="577850">
            <a:lnSpc>
              <a:spcPct val="90000"/>
            </a:lnSpc>
            <a:spcBef>
              <a:spcPct val="0"/>
            </a:spcBef>
            <a:spcAft>
              <a:spcPct val="35000"/>
            </a:spcAft>
            <a:buNone/>
          </a:pPr>
          <a:r>
            <a:rPr lang="zh-CN" sz="1300" kern="1200" dirty="0"/>
            <a:t>GPT-4 具有更强的理解和生成不同方言并对文本中表达的情感做出反应的能力。</a:t>
          </a:r>
          <a:endParaRPr lang="en-US" sz="1300" kern="1200" dirty="0"/>
        </a:p>
      </dsp:txBody>
      <dsp:txXfrm>
        <a:off x="3228" y="752306"/>
        <a:ext cx="2561018" cy="1536611"/>
      </dsp:txXfrm>
    </dsp:sp>
    <dsp:sp modelId="{882FDC50-75CE-DF46-A397-A491D777CD40}">
      <dsp:nvSpPr>
        <dsp:cNvPr id="0" name=""/>
        <dsp:cNvSpPr/>
      </dsp:nvSpPr>
      <dsp:spPr>
        <a:xfrm>
          <a:off x="282034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2.信息综合：</a:t>
          </a:r>
          <a:endParaRPr lang="en-US" altLang="zh-CN" sz="1300" b="1" kern="1200" dirty="0"/>
        </a:p>
        <a:p>
          <a:pPr marL="0" lvl="0" indent="0" algn="ctr" defTabSz="577850">
            <a:lnSpc>
              <a:spcPct val="90000"/>
            </a:lnSpc>
            <a:spcBef>
              <a:spcPct val="0"/>
            </a:spcBef>
            <a:spcAft>
              <a:spcPct val="35000"/>
            </a:spcAft>
            <a:buNone/>
          </a:pPr>
          <a:r>
            <a:rPr lang="zh-CN" sz="1300" kern="1200" dirty="0"/>
            <a:t>GPT-4 可以通过综合多个来源的信息来回答复杂的问题，而 GPT-3.5 可能很难将这些点联系起来。</a:t>
          </a:r>
          <a:endParaRPr lang="en-US" sz="1300" kern="1200" dirty="0"/>
        </a:p>
      </dsp:txBody>
      <dsp:txXfrm>
        <a:off x="2820349" y="752306"/>
        <a:ext cx="2561018" cy="1536611"/>
      </dsp:txXfrm>
    </dsp:sp>
    <dsp:sp modelId="{9C33D383-7588-FC4B-B54B-71B433320A6F}">
      <dsp:nvSpPr>
        <dsp:cNvPr id="0" name=""/>
        <dsp:cNvSpPr/>
      </dsp:nvSpPr>
      <dsp:spPr>
        <a:xfrm>
          <a:off x="563746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3. 创造力和连贯性：</a:t>
          </a:r>
          <a:endParaRPr lang="en-US" altLang="zh-CN" sz="1300" b="1" kern="1200" dirty="0"/>
        </a:p>
        <a:p>
          <a:pPr marL="0" lvl="0" indent="0" algn="ctr" defTabSz="577850">
            <a:lnSpc>
              <a:spcPct val="90000"/>
            </a:lnSpc>
            <a:spcBef>
              <a:spcPct val="0"/>
            </a:spcBef>
            <a:spcAft>
              <a:spcPct val="35000"/>
            </a:spcAft>
            <a:buNone/>
          </a:pPr>
          <a:r>
            <a:rPr lang="zh-CN" sz="1300" kern="1200" dirty="0"/>
            <a:t>GPT-4 更进一步，可以生成具有更高连贯性和创造力的故事、诗歌或散文。</a:t>
          </a:r>
          <a:endParaRPr lang="en-US" sz="1300" kern="1200" dirty="0"/>
        </a:p>
      </dsp:txBody>
      <dsp:txXfrm>
        <a:off x="5637469" y="752306"/>
        <a:ext cx="2561018" cy="1536611"/>
      </dsp:txXfrm>
    </dsp:sp>
    <dsp:sp modelId="{D450350A-B54E-5343-868F-D53881712CAE}">
      <dsp:nvSpPr>
        <dsp:cNvPr id="0" name=""/>
        <dsp:cNvSpPr/>
      </dsp:nvSpPr>
      <dsp:spPr>
        <a:xfrm>
          <a:off x="8454590"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4.解决复杂问题：</a:t>
          </a:r>
          <a:endParaRPr lang="en-US" altLang="zh-CN" sz="1300" b="1" kern="1200" dirty="0"/>
        </a:p>
        <a:p>
          <a:pPr marL="0" lvl="0" indent="0" algn="ctr" defTabSz="577850">
            <a:lnSpc>
              <a:spcPct val="90000"/>
            </a:lnSpc>
            <a:spcBef>
              <a:spcPct val="0"/>
            </a:spcBef>
            <a:spcAft>
              <a:spcPct val="35000"/>
            </a:spcAft>
            <a:buNone/>
          </a:pPr>
          <a:r>
            <a:rPr lang="zh-CN" sz="1300" kern="1200" dirty="0"/>
            <a:t>GPT-4 展示了解决复杂数学和科学问题的强大能力，超出了 GPT-3.5 的能力。</a:t>
          </a:r>
          <a:endParaRPr lang="en-US" sz="1300" kern="1200" dirty="0"/>
        </a:p>
      </dsp:txBody>
      <dsp:txXfrm>
        <a:off x="8454590" y="752306"/>
        <a:ext cx="2561018" cy="1536611"/>
      </dsp:txXfrm>
    </dsp:sp>
    <dsp:sp modelId="{1A0E51C8-960F-B948-826C-823ACD82D9D5}">
      <dsp:nvSpPr>
        <dsp:cNvPr id="0" name=""/>
        <dsp:cNvSpPr/>
      </dsp:nvSpPr>
      <dsp:spPr>
        <a:xfrm>
          <a:off x="1411788"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5.编程能力：</a:t>
          </a:r>
          <a:endParaRPr lang="en-US" altLang="zh-CN" sz="1300" b="1" kern="1200" dirty="0"/>
        </a:p>
        <a:p>
          <a:pPr marL="0" lvl="0" indent="0" algn="ctr" defTabSz="577850">
            <a:lnSpc>
              <a:spcPct val="90000"/>
            </a:lnSpc>
            <a:spcBef>
              <a:spcPct val="0"/>
            </a:spcBef>
            <a:spcAft>
              <a:spcPct val="35000"/>
            </a:spcAft>
            <a:buNone/>
          </a:pPr>
          <a:r>
            <a:rPr lang="zh-CN" sz="1300" kern="1200" dirty="0"/>
            <a:t>更强的代码生成和代码调试能力</a:t>
          </a:r>
          <a:endParaRPr lang="en-US" sz="1300" kern="1200" dirty="0"/>
        </a:p>
      </dsp:txBody>
      <dsp:txXfrm>
        <a:off x="1411788" y="2545019"/>
        <a:ext cx="2561018" cy="1536611"/>
      </dsp:txXfrm>
    </dsp:sp>
    <dsp:sp modelId="{66E7DA1E-01C4-794F-BBD9-6525D95C8E38}">
      <dsp:nvSpPr>
        <dsp:cNvPr id="0" name=""/>
        <dsp:cNvSpPr/>
      </dsp:nvSpPr>
      <dsp:spPr>
        <a:xfrm>
          <a:off x="4228909"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6.图像和图形理解：</a:t>
          </a:r>
          <a:endParaRPr lang="en-US" altLang="zh-CN" sz="1300" b="1" kern="1200" dirty="0"/>
        </a:p>
        <a:p>
          <a:pPr marL="0" lvl="0" indent="0" algn="ctr" defTabSz="577850">
            <a:lnSpc>
              <a:spcPct val="90000"/>
            </a:lnSpc>
            <a:spcBef>
              <a:spcPct val="0"/>
            </a:spcBef>
            <a:spcAft>
              <a:spcPct val="35000"/>
            </a:spcAft>
            <a:buNone/>
          </a:pPr>
          <a:r>
            <a:rPr lang="zh-CN" sz="1300" kern="1200" dirty="0"/>
            <a:t>GPT-4 可以对图像和图形进行分析和评论。</a:t>
          </a:r>
          <a:endParaRPr lang="en-US" sz="1300" kern="1200" dirty="0"/>
        </a:p>
      </dsp:txBody>
      <dsp:txXfrm>
        <a:off x="4228909" y="2545019"/>
        <a:ext cx="2561018" cy="1536611"/>
      </dsp:txXfrm>
    </dsp:sp>
    <dsp:sp modelId="{402D1DC6-3765-1B48-B735-5A410E261DAB}">
      <dsp:nvSpPr>
        <dsp:cNvPr id="0" name=""/>
        <dsp:cNvSpPr/>
      </dsp:nvSpPr>
      <dsp:spPr>
        <a:xfrm>
          <a:off x="7046030"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7. 责任性：</a:t>
          </a:r>
          <a:endParaRPr lang="en-US" altLang="zh-CN" sz="1300" b="1" kern="1200" dirty="0"/>
        </a:p>
        <a:p>
          <a:pPr marL="0" lvl="0" indent="0" algn="ctr" defTabSz="577850">
            <a:lnSpc>
              <a:spcPct val="90000"/>
            </a:lnSpc>
            <a:spcBef>
              <a:spcPct val="0"/>
            </a:spcBef>
            <a:spcAft>
              <a:spcPct val="35000"/>
            </a:spcAft>
            <a:buNone/>
          </a:pPr>
          <a:r>
            <a:rPr lang="zh-CN" sz="1300" kern="1200" dirty="0"/>
            <a:t>减少不当或有偏见的反应（例如：政治偏见、攻击性或有害内容等）</a:t>
          </a:r>
          <a:endParaRPr lang="en-US" sz="1300" kern="1200" dirty="0"/>
        </a:p>
      </dsp:txBody>
      <dsp:txXfrm>
        <a:off x="7046030" y="2545019"/>
        <a:ext cx="2561018" cy="153661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3/24/23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73922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Openai</a:t>
            </a:r>
            <a:r>
              <a:rPr lang="en-US" dirty="0"/>
              <a:t> rate limit : https://</a:t>
            </a:r>
            <a:r>
              <a:rPr lang="en-US" dirty="0" err="1"/>
              <a:t>platform.openai.com</a:t>
            </a:r>
            <a:r>
              <a:rPr lang="en-US" dirty="0"/>
              <a:t>/docs/guides/rate-limits/overview</a:t>
            </a:r>
          </a:p>
          <a:p>
            <a:r>
              <a:rPr lang="en-US" dirty="0"/>
              <a:t>Azure </a:t>
            </a:r>
            <a:r>
              <a:rPr lang="en-US" dirty="0" err="1"/>
              <a:t>Openai</a:t>
            </a:r>
            <a:r>
              <a:rPr lang="en-US" dirty="0"/>
              <a:t> rate limit : https://</a:t>
            </a:r>
            <a:r>
              <a:rPr lang="en-US" dirty="0" err="1"/>
              <a:t>learn.microsoft.com</a:t>
            </a:r>
            <a:r>
              <a:rPr lang="en-US" dirty="0"/>
              <a:t>/</a:t>
            </a:r>
            <a:r>
              <a:rPr lang="en-US" dirty="0" err="1"/>
              <a:t>zh-cn</a:t>
            </a:r>
            <a:r>
              <a:rPr lang="en-US" dirty="0"/>
              <a:t>/azure/cognitive-services/</a:t>
            </a:r>
            <a:r>
              <a:rPr lang="en-US" dirty="0" err="1"/>
              <a:t>openai</a:t>
            </a:r>
            <a:r>
              <a:rPr lang="en-US" dirty="0"/>
              <a:t>/quotas-limits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3/24/23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Openai</a:t>
            </a:r>
            <a:r>
              <a:rPr lang="en-US" altLang="zh-CN" dirty="0"/>
              <a:t> rate limit : https://</a:t>
            </a:r>
            <a:r>
              <a:rPr lang="en-US" altLang="zh-CN" dirty="0" err="1"/>
              <a:t>platform.openai.com</a:t>
            </a:r>
            <a:r>
              <a:rPr lang="en-US" altLang="zh-CN" dirty="0"/>
              <a:t>/docs/guides/rate-limits/overview</a:t>
            </a:r>
          </a:p>
          <a:p>
            <a:r>
              <a:rPr lang="en-US" altLang="zh-CN" dirty="0"/>
              <a:t>Azure </a:t>
            </a:r>
            <a:r>
              <a:rPr lang="en-US" altLang="zh-CN" dirty="0" err="1"/>
              <a:t>Openai</a:t>
            </a:r>
            <a:r>
              <a:rPr lang="en-US" altLang="zh-CN" dirty="0"/>
              <a:t> rate limit : https://</a:t>
            </a:r>
            <a:r>
              <a:rPr lang="en-US" altLang="zh-CN" dirty="0" err="1"/>
              <a:t>learn.microsoft.com</a:t>
            </a:r>
            <a:r>
              <a:rPr lang="en-US" altLang="zh-CN" dirty="0"/>
              <a:t>/</a:t>
            </a:r>
            <a:r>
              <a:rPr lang="en-US" altLang="zh-CN" dirty="0" err="1"/>
              <a:t>zh-cn</a:t>
            </a:r>
            <a:r>
              <a:rPr lang="en-US" altLang="zh-CN" dirty="0"/>
              <a:t>/azure/cognitive-services/</a:t>
            </a:r>
            <a:r>
              <a:rPr lang="en-US" altLang="zh-CN" dirty="0" err="1"/>
              <a:t>openai</a:t>
            </a:r>
            <a:r>
              <a:rPr lang="en-US" altLang="zh-CN" dirty="0"/>
              <a:t>/quotas-limits</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14</a:t>
            </a:fld>
            <a:endParaRPr lang="en-US"/>
          </a:p>
        </p:txBody>
      </p:sp>
    </p:spTree>
    <p:extLst>
      <p:ext uri="{BB962C8B-B14F-4D97-AF65-F5344CB8AC3E}">
        <p14:creationId xmlns:p14="http://schemas.microsoft.com/office/powerpoint/2010/main" val="458607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12121"/>
                </a:solidFill>
                <a:effectLst/>
                <a:latin typeface="Segoe UI" panose="020B0502040204020203" pitchFamily="34" charset="0"/>
              </a:rPr>
              <a:t>On this slide, I think you would benefit from being clearer about the specific customer problems:</a:t>
            </a:r>
          </a:p>
          <a:p>
            <a:pPr algn="l" fontAlgn="base"/>
            <a:r>
              <a:rPr lang="en-US" b="0" i="0" dirty="0">
                <a:solidFill>
                  <a:srgbClr val="212121"/>
                </a:solidFill>
                <a:effectLst/>
                <a:latin typeface="Segoe UI" panose="020B0502040204020203" pitchFamily="34" charset="0"/>
              </a:rPr>
              <a:t> </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doesn't know about your proprietary data</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is trained at a point in time and can get out of date</a:t>
            </a:r>
          </a:p>
          <a:p>
            <a:pPr algn="l" fontAlgn="base"/>
            <a:r>
              <a:rPr lang="en-US" b="0" i="0" dirty="0">
                <a:solidFill>
                  <a:srgbClr val="212121"/>
                </a:solidFill>
                <a:effectLst/>
                <a:latin typeface="Segoe UI" panose="020B0502040204020203" pitchFamily="34" charset="0"/>
              </a:rPr>
              <a:t> </a:t>
            </a:r>
          </a:p>
          <a:p>
            <a:pPr algn="l" fontAlgn="base"/>
            <a:r>
              <a:rPr lang="en-US" b="0" i="0" dirty="0">
                <a:solidFill>
                  <a:srgbClr val="212121"/>
                </a:solidFill>
                <a:effectLst/>
                <a:latin typeface="Segoe UI" panose="020B0502040204020203" pitchFamily="34" charset="0"/>
              </a:rPr>
              <a:t>And if you want:</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lacks connectors to data sources and document crackers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825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18</a:t>
            </a:fld>
            <a:endParaRPr lang="en-US"/>
          </a:p>
        </p:txBody>
      </p:sp>
    </p:spTree>
    <p:extLst>
      <p:ext uri="{BB962C8B-B14F-4D97-AF65-F5344CB8AC3E}">
        <p14:creationId xmlns:p14="http://schemas.microsoft.com/office/powerpoint/2010/main" val="29739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dirty="0"/>
              <a:t>从纸上看：训练语料库是570B（从45TB过滤下来），300B代币</a:t>
            </a:r>
          </a:p>
          <a:p>
            <a:r>
              <a:rPr lang="zh-Hans" dirty="0"/>
              <a:t>接受 MS 提供的 V100GPU 的“高带宽集群”培训</a:t>
            </a:r>
          </a:p>
        </p:txBody>
      </p:sp>
      <p:sp>
        <p:nvSpPr>
          <p:cNvPr id="4" name="Slide Number Placeholder 3"/>
          <p:cNvSpPr>
            <a:spLocks noGrp="1"/>
          </p:cNvSpPr>
          <p:nvPr>
            <p:ph type="sldNum" sz="quarter" idx="5"/>
          </p:nvPr>
        </p:nvSpPr>
        <p:spPr/>
        <p:txBody>
          <a:bodyPr/>
          <a:lstStyle/>
          <a:p>
            <a:fld id="{1D09229F-6F41-4CC3-A51C-EB832A3392C5}" type="slidenum">
              <a:rPr lang="en-US" smtClean="0"/>
              <a:t>6</a:t>
            </a:fld>
            <a:endParaRPr lang="en-US"/>
          </a:p>
        </p:txBody>
      </p:sp>
    </p:spTree>
    <p:extLst>
      <p:ext uri="{BB962C8B-B14F-4D97-AF65-F5344CB8AC3E}">
        <p14:creationId xmlns:p14="http://schemas.microsoft.com/office/powerpoint/2010/main" val="240891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altLang="zh-CN" b="0" i="0" dirty="0">
                <a:solidFill>
                  <a:srgbClr val="D1D5DB"/>
                </a:solidFill>
                <a:effectLst/>
                <a:latin typeface="Söhne"/>
              </a:rPr>
              <a:t>Prompt</a:t>
            </a:r>
            <a:r>
              <a:rPr lang="zh-CN" altLang="en-US" b="0" i="0" dirty="0">
                <a:solidFill>
                  <a:srgbClr val="D1D5DB"/>
                </a:solidFill>
                <a:effectLst/>
                <a:latin typeface="Söhne"/>
              </a:rPr>
              <a:t>：是一种输入方法，用于启动</a:t>
            </a:r>
            <a:r>
              <a:rPr lang="en-US" altLang="zh-CN" b="0" i="0" dirty="0" err="1">
                <a:solidFill>
                  <a:srgbClr val="D1D5DB"/>
                </a:solidFill>
                <a:effectLst/>
                <a:latin typeface="Söhne"/>
              </a:rPr>
              <a:t>OpenAI</a:t>
            </a:r>
            <a:r>
              <a:rPr lang="en-US" altLang="zh-CN" b="0" i="0" dirty="0">
                <a:solidFill>
                  <a:srgbClr val="D1D5DB"/>
                </a:solidFill>
                <a:effectLst/>
                <a:latin typeface="Söhne"/>
              </a:rPr>
              <a:t> GPT</a:t>
            </a:r>
            <a:r>
              <a:rPr lang="zh-CN" altLang="en-US" b="0" i="0" dirty="0">
                <a:solidFill>
                  <a:srgbClr val="D1D5DB"/>
                </a:solidFill>
                <a:effectLst/>
                <a:latin typeface="Söhne"/>
              </a:rPr>
              <a:t>模型的生成能力。</a:t>
            </a:r>
            <a:r>
              <a:rPr lang="en-US" altLang="zh-CN" b="0" i="0" dirty="0">
                <a:solidFill>
                  <a:srgbClr val="D1D5DB"/>
                </a:solidFill>
                <a:effectLst/>
                <a:latin typeface="Söhne"/>
              </a:rPr>
              <a:t>Prompt</a:t>
            </a:r>
            <a:r>
              <a:rPr lang="zh-CN" altLang="en-US" b="0" i="0" dirty="0">
                <a:solidFill>
                  <a:srgbClr val="D1D5DB"/>
                </a:solidFill>
                <a:effectLst/>
                <a:latin typeface="Söhne"/>
              </a:rPr>
              <a:t>是一段文字或一系列问题，旨在促使模型生成符合特定主题或任务的文本。通过</a:t>
            </a:r>
            <a:r>
              <a:rPr lang="en-US" altLang="zh-CN" b="0" i="0" dirty="0">
                <a:solidFill>
                  <a:srgbClr val="D1D5DB"/>
                </a:solidFill>
                <a:effectLst/>
                <a:latin typeface="Söhne"/>
              </a:rPr>
              <a:t>Prompt</a:t>
            </a:r>
            <a:r>
              <a:rPr lang="zh-CN" altLang="en-US" b="0" i="0" dirty="0">
                <a:solidFill>
                  <a:srgbClr val="D1D5DB"/>
                </a:solidFill>
                <a:effectLst/>
                <a:latin typeface="Söhne"/>
              </a:rPr>
              <a:t>输入，</a:t>
            </a:r>
            <a:r>
              <a:rPr lang="en-US" altLang="zh-CN" b="0" i="0" dirty="0">
                <a:solidFill>
                  <a:srgbClr val="D1D5DB"/>
                </a:solidFill>
                <a:effectLst/>
                <a:latin typeface="Söhne"/>
              </a:rPr>
              <a:t>GPT</a:t>
            </a:r>
            <a:r>
              <a:rPr lang="zh-CN" altLang="en-US" b="0" i="0" dirty="0">
                <a:solidFill>
                  <a:srgbClr val="D1D5DB"/>
                </a:solidFill>
                <a:effectLst/>
                <a:latin typeface="Söhne"/>
              </a:rPr>
              <a:t>模型可以基于输入文本和上下文生成新的文本。</a:t>
            </a:r>
          </a:p>
          <a:p>
            <a:pPr algn="l">
              <a:buFont typeface="+mj-lt"/>
              <a:buAutoNum type="arabicPeriod"/>
            </a:pPr>
            <a:r>
              <a:rPr lang="en-US" altLang="zh-CN" b="0" i="0" dirty="0">
                <a:solidFill>
                  <a:srgbClr val="D1D5DB"/>
                </a:solidFill>
                <a:effectLst/>
                <a:latin typeface="Söhne"/>
              </a:rPr>
              <a:t>Embedding</a:t>
            </a:r>
            <a:r>
              <a:rPr lang="zh-CN" altLang="en-US" b="0" i="0" dirty="0">
                <a:solidFill>
                  <a:srgbClr val="D1D5DB"/>
                </a:solidFill>
                <a:effectLst/>
                <a:latin typeface="Söhne"/>
              </a:rPr>
              <a:t>：是将文本转换为数字向量的过程。在自然语言处理中，</a:t>
            </a:r>
            <a:r>
              <a:rPr lang="en-US" altLang="zh-CN" b="0" i="0" dirty="0">
                <a:solidFill>
                  <a:srgbClr val="D1D5DB"/>
                </a:solidFill>
                <a:effectLst/>
                <a:latin typeface="Söhne"/>
              </a:rPr>
              <a:t>Embedding</a:t>
            </a:r>
            <a:r>
              <a:rPr lang="zh-CN" altLang="en-US" b="0" i="0" dirty="0">
                <a:solidFill>
                  <a:srgbClr val="D1D5DB"/>
                </a:solidFill>
                <a:effectLst/>
                <a:latin typeface="Söhne"/>
              </a:rPr>
              <a:t>通常是将单词或短语转换为低维向量的过程，这些向量捕捉了文本的语义和上下文信息。</a:t>
            </a:r>
            <a:r>
              <a:rPr lang="en-US" altLang="zh-CN" b="0" i="0" dirty="0" err="1">
                <a:solidFill>
                  <a:srgbClr val="D1D5DB"/>
                </a:solidFill>
                <a:effectLst/>
                <a:latin typeface="Söhne"/>
              </a:rPr>
              <a:t>OpenAI</a:t>
            </a:r>
            <a:r>
              <a:rPr lang="zh-CN" altLang="en-US" b="0" i="0" dirty="0">
                <a:solidFill>
                  <a:srgbClr val="D1D5DB"/>
                </a:solidFill>
                <a:effectLst/>
                <a:latin typeface="Söhne"/>
              </a:rPr>
              <a:t>使用的</a:t>
            </a:r>
            <a:r>
              <a:rPr lang="en-US" altLang="zh-CN" b="0" i="0" dirty="0">
                <a:solidFill>
                  <a:srgbClr val="D1D5DB"/>
                </a:solidFill>
                <a:effectLst/>
                <a:latin typeface="Söhne"/>
              </a:rPr>
              <a:t>GPT</a:t>
            </a:r>
            <a:r>
              <a:rPr lang="zh-CN" altLang="en-US" b="0" i="0" dirty="0">
                <a:solidFill>
                  <a:srgbClr val="D1D5DB"/>
                </a:solidFill>
                <a:effectLst/>
                <a:latin typeface="Söhne"/>
              </a:rPr>
              <a:t>模型将输入的文本转换为内部表示的向量，以便更好地理解文本并生成相关的响应。</a:t>
            </a:r>
          </a:p>
          <a:p>
            <a:pPr algn="l">
              <a:buFont typeface="+mj-lt"/>
              <a:buAutoNum type="arabicPeriod"/>
            </a:pPr>
            <a:r>
              <a:rPr lang="en-US" altLang="zh-CN" b="0" i="0" dirty="0">
                <a:solidFill>
                  <a:srgbClr val="D1D5DB"/>
                </a:solidFill>
                <a:effectLst/>
                <a:latin typeface="Söhne"/>
              </a:rPr>
              <a:t>Fine-tuning</a:t>
            </a:r>
            <a:r>
              <a:rPr lang="zh-CN" altLang="en-US" b="0" i="0" dirty="0">
                <a:solidFill>
                  <a:srgbClr val="D1D5DB"/>
                </a:solidFill>
                <a:effectLst/>
                <a:latin typeface="Söhne"/>
              </a:rPr>
              <a:t>：是一种迁移学习技术，其中一个模型在一个任务上进行训练，然后在另一个相关任务上进行微调。在自然语言处理中，</a:t>
            </a:r>
            <a:r>
              <a:rPr lang="en-US" altLang="zh-CN" b="0" i="0" dirty="0">
                <a:solidFill>
                  <a:srgbClr val="D1D5DB"/>
                </a:solidFill>
                <a:effectLst/>
                <a:latin typeface="Söhne"/>
              </a:rPr>
              <a:t>Fine-tuning</a:t>
            </a:r>
            <a:r>
              <a:rPr lang="zh-CN" altLang="en-US" b="0" i="0" dirty="0">
                <a:solidFill>
                  <a:srgbClr val="D1D5DB"/>
                </a:solidFill>
                <a:effectLst/>
                <a:latin typeface="Söhne"/>
              </a:rPr>
              <a:t>常用于改进模型的性能，使其更适合特定的任务或应用程序。</a:t>
            </a:r>
            <a:r>
              <a:rPr lang="en-US" altLang="zh-CN" b="0" i="0" dirty="0" err="1">
                <a:solidFill>
                  <a:srgbClr val="D1D5DB"/>
                </a:solidFill>
                <a:effectLst/>
                <a:latin typeface="Söhne"/>
              </a:rPr>
              <a:t>OpenAI</a:t>
            </a:r>
            <a:r>
              <a:rPr lang="zh-CN" altLang="en-US" b="0" i="0" dirty="0">
                <a:solidFill>
                  <a:srgbClr val="D1D5DB"/>
                </a:solidFill>
                <a:effectLst/>
                <a:latin typeface="Söhne"/>
              </a:rPr>
              <a:t>的</a:t>
            </a:r>
            <a:r>
              <a:rPr lang="en-US" altLang="zh-CN" b="0" i="0" dirty="0">
                <a:solidFill>
                  <a:srgbClr val="D1D5DB"/>
                </a:solidFill>
                <a:effectLst/>
                <a:latin typeface="Söhne"/>
              </a:rPr>
              <a:t>GPT</a:t>
            </a:r>
            <a:r>
              <a:rPr lang="zh-CN" altLang="en-US" b="0" i="0" dirty="0">
                <a:solidFill>
                  <a:srgbClr val="D1D5DB"/>
                </a:solidFill>
                <a:effectLst/>
                <a:latin typeface="Söhne"/>
              </a:rPr>
              <a:t>模型可以通过</a:t>
            </a:r>
            <a:r>
              <a:rPr lang="en-US" altLang="zh-CN" b="0" i="0" dirty="0">
                <a:solidFill>
                  <a:srgbClr val="D1D5DB"/>
                </a:solidFill>
                <a:effectLst/>
                <a:latin typeface="Söhne"/>
              </a:rPr>
              <a:t>Fine-tuning</a:t>
            </a:r>
            <a:r>
              <a:rPr lang="zh-CN" altLang="en-US" b="0" i="0" dirty="0">
                <a:solidFill>
                  <a:srgbClr val="D1D5DB"/>
                </a:solidFill>
                <a:effectLst/>
                <a:latin typeface="Söhne"/>
              </a:rPr>
              <a:t>在不同的文本生成任务中进行微调，以提高其生成能力和准确性。</a:t>
            </a:r>
          </a:p>
          <a:p>
            <a:pPr algn="l"/>
            <a:r>
              <a:rPr lang="zh-CN" altLang="en-US" b="0" i="0" dirty="0">
                <a:solidFill>
                  <a:srgbClr val="D1D5DB"/>
                </a:solidFill>
                <a:effectLst/>
                <a:latin typeface="Söhne"/>
              </a:rPr>
              <a:t>使用场景：</a:t>
            </a:r>
            <a:r>
              <a:rPr lang="en-US" altLang="zh-CN" b="0" i="0" dirty="0">
                <a:solidFill>
                  <a:srgbClr val="D1D5DB"/>
                </a:solidFill>
                <a:effectLst/>
                <a:latin typeface="Söhne"/>
              </a:rPr>
              <a:t>Prompt</a:t>
            </a:r>
            <a:r>
              <a:rPr lang="zh-CN" altLang="en-US" b="0" i="0" dirty="0">
                <a:solidFill>
                  <a:srgbClr val="D1D5DB"/>
                </a:solidFill>
                <a:effectLst/>
                <a:latin typeface="Söhne"/>
              </a:rPr>
              <a:t>和</a:t>
            </a:r>
            <a:r>
              <a:rPr lang="en-US" altLang="zh-CN" b="0" i="0" dirty="0">
                <a:solidFill>
                  <a:srgbClr val="D1D5DB"/>
                </a:solidFill>
                <a:effectLst/>
                <a:latin typeface="Söhne"/>
              </a:rPr>
              <a:t>Embedding</a:t>
            </a:r>
            <a:r>
              <a:rPr lang="zh-CN" altLang="en-US" b="0" i="0" dirty="0">
                <a:solidFill>
                  <a:srgbClr val="D1D5DB"/>
                </a:solidFill>
                <a:effectLst/>
                <a:latin typeface="Söhne"/>
              </a:rPr>
              <a:t>是</a:t>
            </a:r>
            <a:r>
              <a:rPr lang="en-US" altLang="zh-CN" b="0" i="0" dirty="0" err="1">
                <a:solidFill>
                  <a:srgbClr val="D1D5DB"/>
                </a:solidFill>
                <a:effectLst/>
                <a:latin typeface="Söhne"/>
              </a:rPr>
              <a:t>OpenAI</a:t>
            </a:r>
            <a:r>
              <a:rPr lang="en-US" altLang="zh-CN" b="0" i="0" dirty="0">
                <a:solidFill>
                  <a:srgbClr val="D1D5DB"/>
                </a:solidFill>
                <a:effectLst/>
                <a:latin typeface="Söhne"/>
              </a:rPr>
              <a:t> GPT</a:t>
            </a:r>
            <a:r>
              <a:rPr lang="zh-CN" altLang="en-US" b="0" i="0" dirty="0">
                <a:solidFill>
                  <a:srgbClr val="D1D5DB"/>
                </a:solidFill>
                <a:effectLst/>
                <a:latin typeface="Söhne"/>
              </a:rPr>
              <a:t>模型的核心功能，可用于多种文本生成和自然语言处理应用。例如，它们可以用于聊天机器人、语言翻译、摘要生成、文本分类等。</a:t>
            </a:r>
            <a:r>
              <a:rPr lang="en-US" altLang="zh-CN" b="0" i="0" dirty="0">
                <a:solidFill>
                  <a:srgbClr val="D1D5DB"/>
                </a:solidFill>
                <a:effectLst/>
                <a:latin typeface="Söhne"/>
              </a:rPr>
              <a:t>Fine-tuning</a:t>
            </a:r>
            <a:r>
              <a:rPr lang="zh-CN" altLang="en-US" b="0" i="0" dirty="0">
                <a:solidFill>
                  <a:srgbClr val="D1D5DB"/>
                </a:solidFill>
                <a:effectLst/>
                <a:latin typeface="Söhne"/>
              </a:rPr>
              <a:t>技术可以用于优化预训练模型，以提高其在特定任务中的性能，例如问答、文本摘要、语言理解等。</a:t>
            </a:r>
          </a:p>
          <a:p>
            <a:endParaRPr lang="zh-Hans" dirty="0"/>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994540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8</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GPT-3 </a:t>
            </a:r>
            <a:r>
              <a:rPr lang="zh-CN" altLang="en-US" b="0" i="0" dirty="0">
                <a:solidFill>
                  <a:srgbClr val="D1D5DB"/>
                </a:solidFill>
                <a:effectLst/>
                <a:latin typeface="Söhne"/>
              </a:rPr>
              <a:t>用于文本补全。 一组可以理解和生成自然语言的模型。</a:t>
            </a:r>
          </a:p>
          <a:p>
            <a:r>
              <a:rPr lang="en-US" b="0" i="0" dirty="0">
                <a:solidFill>
                  <a:srgbClr val="D1D5DB"/>
                </a:solidFill>
                <a:effectLst/>
                <a:latin typeface="Söhne"/>
              </a:rPr>
              <a:t>Codex </a:t>
            </a:r>
            <a:r>
              <a:rPr lang="zh-CN" altLang="en-US" b="0" i="0" dirty="0">
                <a:solidFill>
                  <a:srgbClr val="D1D5DB"/>
                </a:solidFill>
                <a:effectLst/>
                <a:latin typeface="Söhne"/>
              </a:rPr>
              <a:t>是一组可以理解和生成代码的模型，包括将自然语言翻译成代码。 它是经过自然语言和代码训练的 </a:t>
            </a:r>
            <a:r>
              <a:rPr lang="en-US" b="0" i="0" dirty="0">
                <a:solidFill>
                  <a:srgbClr val="D1D5DB"/>
                </a:solidFill>
                <a:effectLst/>
                <a:latin typeface="Söhne"/>
              </a:rPr>
              <a:t>GPT-3 </a:t>
            </a:r>
            <a:r>
              <a:rPr lang="zh-CN" altLang="en-US" b="0" i="0" dirty="0">
                <a:solidFill>
                  <a:srgbClr val="D1D5DB"/>
                </a:solidFill>
                <a:effectLst/>
                <a:latin typeface="Söhne"/>
              </a:rPr>
              <a:t>的后代。</a:t>
            </a:r>
          </a:p>
          <a:p>
            <a:r>
              <a:rPr lang="en-US" b="0" i="0" dirty="0">
                <a:solidFill>
                  <a:srgbClr val="D1D5DB"/>
                </a:solidFill>
                <a:effectLst/>
                <a:latin typeface="Söhne"/>
              </a:rPr>
              <a:t>DALL•E </a:t>
            </a:r>
            <a:r>
              <a:rPr lang="zh-CN" altLang="en-US" b="0" i="0" dirty="0">
                <a:solidFill>
                  <a:srgbClr val="D1D5DB"/>
                </a:solidFill>
                <a:effectLst/>
                <a:latin typeface="Söhne"/>
              </a:rPr>
              <a:t>是一组可以从自然语言生成或操作图像的模型。</a:t>
            </a:r>
            <a:endParaRPr lang="en-US" b="0" i="0" dirty="0">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41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服务有四个价值支柱：解锁新用例、根据您的需求量身定制、负责任地应用 </a:t>
            </a:r>
            <a:r>
              <a:rPr lang="en-US" b="0" i="0" dirty="0">
                <a:effectLst/>
                <a:latin typeface="Söhne"/>
              </a:rPr>
              <a:t>AI </a:t>
            </a:r>
            <a:r>
              <a:rPr lang="zh-CN" altLang="en-US" b="0" i="0" dirty="0">
                <a:effectLst/>
                <a:latin typeface="Söhne"/>
              </a:rPr>
              <a:t>以及获得企业级安全性。</a:t>
            </a:r>
          </a:p>
          <a:p>
            <a:r>
              <a:rPr lang="zh-CN" altLang="en-US" b="0" i="0" dirty="0">
                <a:effectLst/>
                <a:latin typeface="Söhne"/>
              </a:rPr>
              <a:t>叙述</a:t>
            </a:r>
            <a:r>
              <a:rPr lang="en-US" altLang="zh-CN" b="0" i="0" dirty="0">
                <a:effectLst/>
                <a:latin typeface="Söhne"/>
              </a:rPr>
              <a:t>/</a:t>
            </a:r>
            <a:r>
              <a:rPr lang="zh-CN" altLang="en-US" b="0" i="0" dirty="0">
                <a:effectLst/>
                <a:latin typeface="Söhne"/>
              </a:rPr>
              <a:t>谈话曲目：</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服务是微软作为其与 </a:t>
            </a:r>
            <a:r>
              <a:rPr lang="en-US" b="0" i="0" dirty="0" err="1">
                <a:effectLst/>
                <a:latin typeface="Söhne"/>
              </a:rPr>
              <a:t>OpenAI</a:t>
            </a:r>
            <a:r>
              <a:rPr lang="en-US" b="0" i="0" dirty="0">
                <a:effectLst/>
                <a:latin typeface="Söhne"/>
              </a:rPr>
              <a:t> </a:t>
            </a:r>
            <a:r>
              <a:rPr lang="zh-CN" altLang="en-US" b="0" i="0" dirty="0">
                <a:effectLst/>
                <a:latin typeface="Söhne"/>
              </a:rPr>
              <a:t>合作伙伴关系的一部分提供的平台。 该服务旨在让开发人员和组织更容易访问和使用由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服务提供了许多功能，包括：</a:t>
            </a:r>
          </a:p>
          <a:p>
            <a:r>
              <a:rPr lang="zh-CN" altLang="en-US" b="0" i="0" dirty="0">
                <a:effectLst/>
                <a:latin typeface="Söhne"/>
              </a:rPr>
              <a:t>广泛的预训练 </a:t>
            </a:r>
            <a:r>
              <a:rPr lang="en-US" b="0" i="0" dirty="0">
                <a:effectLst/>
                <a:latin typeface="Söhne"/>
              </a:rPr>
              <a:t>AI </a:t>
            </a:r>
            <a:r>
              <a:rPr lang="zh-CN" altLang="en-US" b="0" i="0" dirty="0">
                <a:effectLst/>
                <a:latin typeface="Söhne"/>
              </a:rPr>
              <a:t>模型：开发人员可以访问和使用由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开发的预训练 </a:t>
            </a:r>
            <a:r>
              <a:rPr lang="en-US" b="0" i="0" dirty="0">
                <a:effectLst/>
                <a:latin typeface="Söhne"/>
              </a:rPr>
              <a:t>AI </a:t>
            </a:r>
            <a:r>
              <a:rPr lang="zh-CN" altLang="en-US" b="0" i="0" dirty="0">
                <a:effectLst/>
                <a:latin typeface="Söhne"/>
              </a:rPr>
              <a:t>模型，例如 </a:t>
            </a:r>
            <a:r>
              <a:rPr lang="en-US" b="0" i="0" dirty="0">
                <a:effectLst/>
                <a:latin typeface="Söhne"/>
              </a:rPr>
              <a:t>GPT-3，</a:t>
            </a:r>
            <a:r>
              <a:rPr lang="zh-CN" altLang="en-US" b="0" i="0" dirty="0">
                <a:effectLst/>
                <a:latin typeface="Söhne"/>
              </a:rPr>
              <a:t>为他们的应用程序添加高级功能。</a:t>
            </a:r>
          </a:p>
          <a:p>
            <a:r>
              <a:rPr lang="zh-CN" altLang="en-US" b="0" i="0" dirty="0">
                <a:effectLst/>
                <a:latin typeface="Söhne"/>
              </a:rPr>
              <a:t>微调模型的工具：开发人员可以微调预训练模型，使其适应特定用例，例如自然语言理解或计算机视觉。</a:t>
            </a:r>
          </a:p>
          <a:p>
            <a:r>
              <a:rPr lang="zh-CN" altLang="en-US" b="0" i="0" dirty="0">
                <a:effectLst/>
                <a:latin typeface="Söhne"/>
              </a:rPr>
              <a:t>用于与模型交互的 </a:t>
            </a:r>
            <a:r>
              <a:rPr lang="en-US" b="0" i="0" dirty="0">
                <a:effectLst/>
                <a:latin typeface="Söhne"/>
              </a:rPr>
              <a:t>API：</a:t>
            </a:r>
            <a:r>
              <a:rPr lang="zh-CN" altLang="en-US" b="0" i="0" dirty="0">
                <a:effectLst/>
                <a:latin typeface="Söhne"/>
              </a:rPr>
              <a:t>该服务提供了一个简单、一致的 </a:t>
            </a:r>
            <a:r>
              <a:rPr lang="en-US" b="0" i="0" dirty="0">
                <a:effectLst/>
                <a:latin typeface="Söhne"/>
              </a:rPr>
              <a:t>API </a:t>
            </a:r>
            <a:r>
              <a:rPr lang="zh-CN" altLang="en-US" b="0" i="0" dirty="0">
                <a:effectLst/>
                <a:latin typeface="Söhne"/>
              </a:rPr>
              <a:t>用于与模型交互，这使得开发人员可以轻松地将模型集成到他们的应用程序中。</a:t>
            </a:r>
          </a:p>
          <a:p>
            <a:r>
              <a:rPr lang="zh-CN" altLang="en-US" b="0" i="0" dirty="0">
                <a:effectLst/>
                <a:latin typeface="Söhne"/>
              </a:rPr>
              <a:t>可扩展性和可靠性：该服务构建在 </a:t>
            </a:r>
            <a:r>
              <a:rPr lang="en-US" b="0" i="0" dirty="0">
                <a:effectLst/>
                <a:latin typeface="Söhne"/>
              </a:rPr>
              <a:t>Azure </a:t>
            </a:r>
            <a:r>
              <a:rPr lang="zh-CN" altLang="en-US" b="0" i="0" dirty="0">
                <a:effectLst/>
                <a:latin typeface="Söhne"/>
              </a:rPr>
              <a:t>上，这意味着它可以扩展以处理大量数据和流量，并且具有高可用性和可靠性。</a:t>
            </a:r>
          </a:p>
          <a:p>
            <a:r>
              <a:rPr lang="zh-CN" altLang="en-US" b="0" i="0" dirty="0">
                <a:effectLst/>
                <a:latin typeface="Söhne"/>
              </a:rPr>
              <a:t>安全性和合规性：该服务旨在满足广泛的安全性和合规性要求，并建立在 </a:t>
            </a:r>
            <a:r>
              <a:rPr lang="en-US" b="0" i="0" dirty="0">
                <a:effectLst/>
                <a:latin typeface="Söhne"/>
              </a:rPr>
              <a:t>Azure </a:t>
            </a:r>
            <a:r>
              <a:rPr lang="zh-CN" altLang="en-US" b="0" i="0" dirty="0">
                <a:effectLst/>
                <a:latin typeface="Söhne"/>
              </a:rPr>
              <a:t>之上，</a:t>
            </a:r>
            <a:r>
              <a:rPr lang="en-US" b="0" i="0" dirty="0">
                <a:effectLst/>
                <a:latin typeface="Söhne"/>
              </a:rPr>
              <a:t>Azure </a:t>
            </a:r>
            <a:r>
              <a:rPr lang="zh-CN" altLang="en-US" b="0" i="0" dirty="0">
                <a:effectLst/>
                <a:latin typeface="Söhne"/>
              </a:rPr>
              <a:t>提供了许多内置的安全性和合规性功能。</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服务旨在让开发人员和组织能够轻松访问和使用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开发的高级人工智能模型和算法，从而将人工智能的好处带给更多人。 借助这项服务，开发人员可以使用预先训练的模型以最小的努力快速构建和部署支持 </a:t>
            </a:r>
            <a:r>
              <a:rPr lang="en-US" b="0" i="0" dirty="0">
                <a:effectLst/>
                <a:latin typeface="Söhne"/>
              </a:rPr>
              <a:t>AI </a:t>
            </a:r>
            <a:r>
              <a:rPr lang="zh-CN" altLang="en-US" b="0" i="0" dirty="0">
                <a:effectLst/>
                <a:latin typeface="Söhne"/>
              </a:rPr>
              <a:t>的应用程序，同时还可以微调这些模型以使其适应特定的用例。</a:t>
            </a:r>
            <a:endParaRPr lang="en-US" b="0" i="0" dirty="0">
              <a:effectLst/>
              <a:latin typeface="Söhn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68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platform.openai.com</a:t>
            </a:r>
            <a:r>
              <a:rPr kumimoji="1" lang="en-US" altLang="zh-CN" dirty="0"/>
              <a:t>/docs/guides/rate-limits/overview</a:t>
            </a:r>
          </a:p>
          <a:p>
            <a:endParaRPr kumimoji="1" lang="en-US" altLang="zh-CN" dirty="0"/>
          </a:p>
          <a:p>
            <a:endParaRPr kumimoji="1" lang="en-US" altLang="zh-CN" dirty="0"/>
          </a:p>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p:txBody>
      </p:sp>
      <p:sp>
        <p:nvSpPr>
          <p:cNvPr id="4" name="灯片编号占位符 3"/>
          <p:cNvSpPr>
            <a:spLocks noGrp="1"/>
          </p:cNvSpPr>
          <p:nvPr>
            <p:ph type="sldNum" sz="quarter" idx="5"/>
          </p:nvPr>
        </p:nvSpPr>
        <p:spPr/>
        <p:txBody>
          <a:bodyPr/>
          <a:lstStyle/>
          <a:p>
            <a:fld id="{F43ED841-078D-4814-8BEE-1F1F3F6D6404}" type="slidenum">
              <a:rPr lang="en-US" smtClean="0"/>
              <a:t>11</a:t>
            </a:fld>
            <a:endParaRPr lang="en-US"/>
          </a:p>
        </p:txBody>
      </p:sp>
    </p:spTree>
    <p:extLst>
      <p:ext uri="{BB962C8B-B14F-4D97-AF65-F5344CB8AC3E}">
        <p14:creationId xmlns:p14="http://schemas.microsoft.com/office/powerpoint/2010/main" val="18223750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24/03/2023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59666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84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3/24/23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theme" Target="../theme/theme10.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image" Target="../media/image15.png"/><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theme" Target="../theme/theme11.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2.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3.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3" Type="http://schemas.openxmlformats.org/officeDocument/2006/relationships/slideLayout" Target="../slideLayouts/slideLayout106.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image" Target="../media/image1.emf"/><Relationship Id="rId10" Type="http://schemas.openxmlformats.org/officeDocument/2006/relationships/slideLayout" Target="../slideLayouts/slideLayout113.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9.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image" Target="../media/image1.emf"/><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theme" Target="../theme/theme16.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emf"/><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6.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5.xml"/><Relationship Id="rId7" Type="http://schemas.openxmlformats.org/officeDocument/2006/relationships/image" Target="../media/image1.emf"/><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theme" Target="../theme/theme7.xml"/><Relationship Id="rId5" Type="http://schemas.openxmlformats.org/officeDocument/2006/relationships/slideLayout" Target="../slideLayouts/slideLayout37.xml"/><Relationship Id="rId4" Type="http://schemas.openxmlformats.org/officeDocument/2006/relationships/slideLayout" Target="../slideLayouts/slideLayout3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image" Target="../media/image1.emf"/><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9.xml"/><Relationship Id="rId7" Type="http://schemas.openxmlformats.org/officeDocument/2006/relationships/image" Target="../media/image10.emf"/><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theme" Target="../theme/theme9.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6482" r:id="rId8"/>
    <p:sldLayoutId id="2147496501" r:id="rId9"/>
    <p:sldLayoutId id="2147496505" r:id="rId10"/>
    <p:sldLayoutId id="2147496506"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7FFFF123_8DDF921D.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microsoft.com/office/2018/10/relationships/comments" Target="../comments/modernComment_7FFFEE97_655FEAD4.xml"/><Relationship Id="rId7"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hyperlink" Target="https://microsoft-my.sharepoint.com/:w:/r/personal/mcasalaina_microsoft_com/_layouts/15/Doc.aspx?sourcedoc=%7BC815D4D5-41DC-4450-A3B9-9C46C264311A%7D&amp;file=Why%20Azure%20OpenAI%20Instead%20Of%20Just%20OpenAI.docx&amp;action=default&amp;mobileredirect=true&amp;DefaultItemOpen=1&amp;login_hint=mcasalaina%40microsoft.com&amp;ct=1674538582978&amp;wdOrigin=OFFICECOM-WEB.START.EDGEWORTH&amp;cid=368e936c-62ef-4e3c-926c-4b96f94630f2&amp;share=IQHV1BXI3EFQRKO5nEbCZDEaAavQ5kDF_p9yA__pyI2VZgw" TargetMode="External"/><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microsoft.com/office/2018/10/relationships/comments" Target="../comments/modernComment_7FFFEEA8_E4CD507E.xml"/><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3" Type="http://schemas.openxmlformats.org/officeDocument/2006/relationships/image" Target="../media/image45.png"/><Relationship Id="rId18" Type="http://schemas.openxmlformats.org/officeDocument/2006/relationships/image" Target="../media/image50.png"/><Relationship Id="rId26" Type="http://schemas.openxmlformats.org/officeDocument/2006/relationships/image" Target="../media/image56.png"/><Relationship Id="rId39" Type="http://schemas.openxmlformats.org/officeDocument/2006/relationships/image" Target="../media/image68.png"/><Relationship Id="rId21" Type="http://schemas.openxmlformats.org/officeDocument/2006/relationships/image" Target="../media/image20.png"/><Relationship Id="rId34" Type="http://schemas.openxmlformats.org/officeDocument/2006/relationships/image" Target="../media/image63.svg"/><Relationship Id="rId7" Type="http://schemas.openxmlformats.org/officeDocument/2006/relationships/image" Target="../media/image39.png"/><Relationship Id="rId2" Type="http://schemas.openxmlformats.org/officeDocument/2006/relationships/notesSlide" Target="../notesSlides/notesSlide14.xml"/><Relationship Id="rId16" Type="http://schemas.openxmlformats.org/officeDocument/2006/relationships/image" Target="../media/image48.png"/><Relationship Id="rId20" Type="http://schemas.openxmlformats.org/officeDocument/2006/relationships/image" Target="../media/image52.png"/><Relationship Id="rId29" Type="http://schemas.openxmlformats.org/officeDocument/2006/relationships/image" Target="../media/image58.png"/><Relationship Id="rId41" Type="http://schemas.openxmlformats.org/officeDocument/2006/relationships/image" Target="../media/image70.svg"/><Relationship Id="rId1" Type="http://schemas.openxmlformats.org/officeDocument/2006/relationships/slideLayout" Target="../slideLayouts/slideLayout34.xml"/><Relationship Id="rId6" Type="http://schemas.openxmlformats.org/officeDocument/2006/relationships/image" Target="../media/image38.svg"/><Relationship Id="rId11" Type="http://schemas.openxmlformats.org/officeDocument/2006/relationships/image" Target="../media/image43.png"/><Relationship Id="rId24" Type="http://schemas.openxmlformats.org/officeDocument/2006/relationships/image" Target="../media/image54.png"/><Relationship Id="rId32" Type="http://schemas.openxmlformats.org/officeDocument/2006/relationships/image" Target="../media/image61.svg"/><Relationship Id="rId37" Type="http://schemas.openxmlformats.org/officeDocument/2006/relationships/image" Target="../media/image66.png"/><Relationship Id="rId40" Type="http://schemas.openxmlformats.org/officeDocument/2006/relationships/image" Target="../media/image69.png"/><Relationship Id="rId5" Type="http://schemas.openxmlformats.org/officeDocument/2006/relationships/image" Target="../media/image37.png"/><Relationship Id="rId15" Type="http://schemas.openxmlformats.org/officeDocument/2006/relationships/image" Target="../media/image47.svg"/><Relationship Id="rId23" Type="http://schemas.openxmlformats.org/officeDocument/2006/relationships/image" Target="../media/image53.png"/><Relationship Id="rId28" Type="http://schemas.openxmlformats.org/officeDocument/2006/relationships/image" Target="../media/image23.png"/><Relationship Id="rId36" Type="http://schemas.openxmlformats.org/officeDocument/2006/relationships/image" Target="../media/image65.svg"/><Relationship Id="rId10" Type="http://schemas.openxmlformats.org/officeDocument/2006/relationships/image" Target="../media/image42.svg"/><Relationship Id="rId19" Type="http://schemas.openxmlformats.org/officeDocument/2006/relationships/image" Target="../media/image51.png"/><Relationship Id="rId31" Type="http://schemas.openxmlformats.org/officeDocument/2006/relationships/image" Target="../media/image60.pn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png"/><Relationship Id="rId22" Type="http://schemas.microsoft.com/office/2007/relationships/hdphoto" Target="../media/hdphoto2.wdp"/><Relationship Id="rId27" Type="http://schemas.openxmlformats.org/officeDocument/2006/relationships/image" Target="../media/image57.svg"/><Relationship Id="rId30" Type="http://schemas.openxmlformats.org/officeDocument/2006/relationships/image" Target="../media/image59.svg"/><Relationship Id="rId35" Type="http://schemas.openxmlformats.org/officeDocument/2006/relationships/image" Target="../media/image64.png"/><Relationship Id="rId8" Type="http://schemas.openxmlformats.org/officeDocument/2006/relationships/image" Target="../media/image40.svg"/><Relationship Id="rId3" Type="http://schemas.openxmlformats.org/officeDocument/2006/relationships/image" Target="../media/image35.png"/><Relationship Id="rId12" Type="http://schemas.openxmlformats.org/officeDocument/2006/relationships/image" Target="../media/image44.png"/><Relationship Id="rId17" Type="http://schemas.openxmlformats.org/officeDocument/2006/relationships/image" Target="../media/image49.svg"/><Relationship Id="rId25" Type="http://schemas.openxmlformats.org/officeDocument/2006/relationships/image" Target="../media/image55.svg"/><Relationship Id="rId33" Type="http://schemas.openxmlformats.org/officeDocument/2006/relationships/image" Target="../media/image62.png"/><Relationship Id="rId38" Type="http://schemas.openxmlformats.org/officeDocument/2006/relationships/image" Target="../media/image67.png"/></Relationships>
</file>

<file path=ppt/slides/_rels/slide17.xml.rels><?xml version="1.0" encoding="UTF-8" standalone="yes"?>
<Relationships xmlns="http://schemas.openxmlformats.org/package/2006/relationships"><Relationship Id="rId2" Type="http://schemas.openxmlformats.org/officeDocument/2006/relationships/hyperlink" Target="https://learn.microsoft.com/en-us/legal/cognitive-services/openai/data-privacy?context=%2Fazure%2Fcognitive-services%2Fopenai%2Fcontext%2Fcontext" TargetMode="Externa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r>
              <a:rPr lang="zh-CN" altLang="en-US" sz="2800" dirty="0"/>
              <a:t>服务介绍</a:t>
            </a:r>
            <a:br>
              <a:rPr lang="en-US" altLang="zh-CN" sz="2800" dirty="0"/>
            </a:br>
            <a:endParaRPr lang="en-US" sz="2800" dirty="0"/>
          </a:p>
        </p:txBody>
      </p:sp>
      <p:sp>
        <p:nvSpPr>
          <p:cNvPr id="3" name="文本框 2">
            <a:extLst>
              <a:ext uri="{FF2B5EF4-FFF2-40B4-BE49-F238E27FC236}">
                <a16:creationId xmlns:a16="http://schemas.microsoft.com/office/drawing/2014/main" id="{F6ABC6E5-D9C9-A301-EF02-8F5577D38D11}"/>
              </a:ext>
            </a:extLst>
          </p:cNvPr>
          <p:cNvSpPr txBox="1"/>
          <p:nvPr/>
        </p:nvSpPr>
        <p:spPr>
          <a:xfrm>
            <a:off x="935422" y="4950373"/>
            <a:ext cx="2911366" cy="615553"/>
          </a:xfrm>
          <a:prstGeom prst="rect">
            <a:avLst/>
          </a:prstGeom>
          <a:noFill/>
        </p:spPr>
        <p:txBody>
          <a:bodyPr wrap="square" lIns="0" tIns="0" rIns="0" bIns="0" rtlCol="0">
            <a:spAutoFit/>
          </a:bodyPr>
          <a:lstStyle/>
          <a:p>
            <a:pPr algn="ctr"/>
            <a:r>
              <a:rPr kumimoji="1" lang="zh-CN" altLang="en-US" sz="2000" dirty="0">
                <a:gradFill>
                  <a:gsLst>
                    <a:gs pos="2917">
                      <a:schemeClr val="tx1"/>
                    </a:gs>
                    <a:gs pos="30000">
                      <a:schemeClr val="tx1"/>
                    </a:gs>
                  </a:gsLst>
                  <a:lin ang="5400000" scaled="0"/>
                </a:gradFill>
              </a:rPr>
              <a:t>马腾</a:t>
            </a:r>
            <a:endParaRPr kumimoji="1" lang="en-US" altLang="zh-CN" sz="2000" dirty="0">
              <a:gradFill>
                <a:gsLst>
                  <a:gs pos="2917">
                    <a:schemeClr val="tx1"/>
                  </a:gs>
                  <a:gs pos="30000">
                    <a:schemeClr val="tx1"/>
                  </a:gs>
                </a:gsLst>
                <a:lin ang="5400000" scaled="0"/>
              </a:gradFill>
            </a:endParaRPr>
          </a:p>
          <a:p>
            <a:pPr algn="ctr"/>
            <a:r>
              <a:rPr kumimoji="1" lang="zh-CN" altLang="en-US" sz="2000" dirty="0">
                <a:gradFill>
                  <a:gsLst>
                    <a:gs pos="2917">
                      <a:schemeClr val="tx1"/>
                    </a:gs>
                    <a:gs pos="30000">
                      <a:schemeClr val="tx1"/>
                    </a:gs>
                  </a:gsLst>
                  <a:lin ang="5400000" scaled="0"/>
                </a:gradFill>
              </a:rPr>
              <a:t>云解决方案架构师</a:t>
            </a:r>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415347" y="2331289"/>
            <a:ext cx="4644137" cy="492443"/>
          </a:xfrm>
        </p:spPr>
        <p:txBody>
          <a:bodyPr/>
          <a:lstStyle/>
          <a:p>
            <a:pPr algn="ctr"/>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服务</a:t>
            </a:r>
            <a:endParaRPr lang="en-US">
              <a:latin typeface="微软雅黑" panose="020B0503020204020204" pitchFamily="34" charset="-122"/>
              <a:ea typeface="微软雅黑" panose="020B0503020204020204" pitchFamily="34" charset="-122"/>
            </a:endParaRP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5796350" y="3342175"/>
            <a:ext cx="5812464" cy="483255"/>
            <a:chOff x="6144726" y="2800582"/>
            <a:chExt cx="5812464" cy="483255"/>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1" y="2800582"/>
              <a:ext cx="501054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根据您的数据和超参数进行微调的自定义</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5796350" y="4244685"/>
            <a:ext cx="5705316" cy="533539"/>
            <a:chOff x="6096020" y="3827587"/>
            <a:chExt cx="5705316" cy="533539"/>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90339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内置负责任的人工智能，以检测和减轻有害使用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5796353" y="2395042"/>
            <a:ext cx="4993685" cy="504638"/>
            <a:chOff x="6143941" y="1754560"/>
            <a:chExt cx="4993685" cy="50463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大型的预训练</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模型来解锁新的场景</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796350" y="5170993"/>
            <a:ext cx="6299953" cy="515124"/>
            <a:chOff x="6131901" y="4815976"/>
            <a:chExt cx="6299953" cy="515124"/>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54980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基于角色的访问控制</a:t>
              </a:r>
              <a:r>
                <a:rPr lang="en-US" altLang="zh-CN" sz="1800">
                  <a:latin typeface="微软雅黑" panose="020B0503020204020204" pitchFamily="34" charset="-122"/>
                  <a:ea typeface="微软雅黑" panose="020B0503020204020204" pitchFamily="34" charset="-122"/>
                </a:rPr>
                <a:t>(RBAC)</a:t>
              </a:r>
              <a:r>
                <a:rPr lang="zh-CN" altLang="en-US" sz="1800">
                  <a:latin typeface="微软雅黑" panose="020B0503020204020204" pitchFamily="34" charset="-122"/>
                  <a:ea typeface="微软雅黑" panose="020B0503020204020204" pitchFamily="34" charset="-122"/>
                </a:rPr>
                <a:t>和专用网络的企业级安全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415347"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811647"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656595"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DALL·E </a:t>
            </a:r>
            <a:endParaRPr kumimoji="0" lang="en-US" sz="2000" b="0" i="1"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796350" y="1188765"/>
            <a:ext cx="5401296" cy="553998"/>
            <a:chOff x="6070267" y="811320"/>
            <a:chExt cx="5401296" cy="553998"/>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部署在你的</a:t>
              </a:r>
              <a:r>
                <a:rPr lang="en-US" altLang="zh-CN" sz="1800">
                  <a:latin typeface="微软雅黑" panose="020B0503020204020204" pitchFamily="34" charset="-122"/>
                  <a:ea typeface="微软雅黑" panose="020B0503020204020204" pitchFamily="34" charset="-122"/>
                </a:rPr>
                <a:t>Azure</a:t>
              </a:r>
              <a:r>
                <a:rPr lang="zh-CN" altLang="en-US" sz="1800">
                  <a:latin typeface="微软雅黑" panose="020B0503020204020204" pitchFamily="34" charset="-122"/>
                  <a:ea typeface="微软雅黑" panose="020B0503020204020204" pitchFamily="34" charset="-122"/>
                </a:rPr>
                <a:t>订阅中，由你保护，只由你访问，并与你的数据集和应用程序绑定</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9" name="文本框 8">
            <a:extLst>
              <a:ext uri="{FF2B5EF4-FFF2-40B4-BE49-F238E27FC236}">
                <a16:creationId xmlns:a16="http://schemas.microsoft.com/office/drawing/2014/main" id="{9D5EDC29-A2DC-16C8-9AA3-10E8F15B354C}"/>
              </a:ext>
            </a:extLst>
          </p:cNvPr>
          <p:cNvSpPr txBox="1"/>
          <p:nvPr/>
        </p:nvSpPr>
        <p:spPr>
          <a:xfrm>
            <a:off x="485796" y="6398969"/>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2380239389"/>
      </p:ext>
    </p:extLst>
  </p:cSld>
  <p:clrMapOvr>
    <a:masterClrMapping/>
  </p:clrMapOvr>
  <p:transition>
    <p:fade/>
  </p:transition>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3FDF65D-4D47-6700-96BF-7A2F8B4D7BC5}"/>
              </a:ext>
            </a:extLst>
          </p:cNvPr>
          <p:cNvSpPr>
            <a:spLocks noGrp="1"/>
          </p:cNvSpPr>
          <p:nvPr>
            <p:ph type="title"/>
          </p:nvPr>
        </p:nvSpPr>
        <p:spPr>
          <a:xfrm>
            <a:off x="588263" y="457200"/>
            <a:ext cx="11018520" cy="492443"/>
          </a:xfrm>
        </p:spPr>
        <p:txBody>
          <a:bodyPr vert="horz" wrap="square" lIns="0" tIns="0" rIns="0" bIns="0" rtlCol="0" anchor="t">
            <a:normAutofit/>
          </a:bodyPr>
          <a:lstStyle/>
          <a:p>
            <a:r>
              <a:rPr kumimoji="1" lang="en-US" altLang="zh-CN" b="0" kern="1200" cap="none" spc="-50" baseline="0" dirty="0">
                <a:ln w="3175">
                  <a:noFill/>
                </a:ln>
                <a:effectLst/>
                <a:latin typeface="+mj-lt"/>
                <a:ea typeface="+mn-ea"/>
                <a:cs typeface="Segoe UI" pitchFamily="34" charset="0"/>
              </a:rPr>
              <a:t>GPT-4</a:t>
            </a:r>
            <a:r>
              <a:rPr kumimoji="1" lang="zh-CN" altLang="en-US" b="0" kern="1200" cap="none" spc="-50" baseline="0" dirty="0">
                <a:ln w="3175">
                  <a:noFill/>
                </a:ln>
                <a:effectLst/>
                <a:latin typeface="+mj-lt"/>
                <a:ea typeface="+mn-ea"/>
                <a:cs typeface="Segoe UI" pitchFamily="34" charset="0"/>
              </a:rPr>
              <a:t>与 </a:t>
            </a:r>
            <a:r>
              <a:rPr kumimoji="1" lang="en-US" altLang="zh-CN" b="0" kern="1200" cap="none" spc="-50" baseline="0" dirty="0">
                <a:ln w="3175">
                  <a:noFill/>
                </a:ln>
                <a:effectLst/>
                <a:latin typeface="+mj-lt"/>
                <a:ea typeface="+mn-ea"/>
                <a:cs typeface="Segoe UI" pitchFamily="34" charset="0"/>
              </a:rPr>
              <a:t>GPT-3.5 </a:t>
            </a:r>
            <a:r>
              <a:rPr kumimoji="1" lang="zh-CN" altLang="en-US" b="0" kern="1200" cap="none" spc="-50" baseline="0" dirty="0">
                <a:ln w="3175">
                  <a:noFill/>
                </a:ln>
                <a:effectLst/>
                <a:latin typeface="+mj-lt"/>
                <a:ea typeface="+mn-ea"/>
                <a:cs typeface="Segoe UI" pitchFamily="34" charset="0"/>
              </a:rPr>
              <a:t>有何不同？</a:t>
            </a:r>
          </a:p>
        </p:txBody>
      </p:sp>
      <p:graphicFrame>
        <p:nvGraphicFramePr>
          <p:cNvPr id="10" name="文本框 7">
            <a:extLst>
              <a:ext uri="{FF2B5EF4-FFF2-40B4-BE49-F238E27FC236}">
                <a16:creationId xmlns:a16="http://schemas.microsoft.com/office/drawing/2014/main" id="{A1533C73-518E-D057-9D2A-65B8745150A4}"/>
              </a:ext>
            </a:extLst>
          </p:cNvPr>
          <p:cNvGraphicFramePr/>
          <p:nvPr>
            <p:extLst>
              <p:ext uri="{D42A27DB-BD31-4B8C-83A1-F6EECF244321}">
                <p14:modId xmlns:p14="http://schemas.microsoft.com/office/powerpoint/2010/main" val="1640956526"/>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69611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553998"/>
          </a:xfrm>
        </p:spPr>
        <p:txBody>
          <a:bodyPr/>
          <a:lstStyle/>
          <a:p>
            <a:r>
              <a:rPr lang="en-US" dirty="0"/>
              <a:t>Azure </a:t>
            </a:r>
            <a:r>
              <a:rPr lang="en-US" dirty="0" err="1"/>
              <a:t>OpenAI</a:t>
            </a:r>
            <a:r>
              <a:rPr lang="en-US" dirty="0"/>
              <a:t> vs. </a:t>
            </a:r>
            <a:r>
              <a:rPr lang="en-US" dirty="0" err="1"/>
              <a:t>OpenAI</a:t>
            </a:r>
            <a:r>
              <a:rPr lang="en-US" dirty="0"/>
              <a:t>: </a:t>
            </a:r>
            <a:r>
              <a:rPr lang="zh-CN" altLang="en-US" dirty="0"/>
              <a:t>相似之处</a:t>
            </a:r>
            <a:endParaRPr lang="en-US" dirty="0"/>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176930513"/>
              </p:ext>
            </p:extLst>
          </p:nvPr>
        </p:nvGraphicFramePr>
        <p:xfrm>
          <a:off x="659980" y="1460594"/>
          <a:ext cx="11310051" cy="2996597"/>
        </p:xfrm>
        <a:graphic>
          <a:graphicData uri="http://schemas.openxmlformats.org/drawingml/2006/table">
            <a:tbl>
              <a:tblPr firstRow="1" bandRow="1">
                <a:tableStyleId>{5940675A-B579-460E-94D1-54222C63F5DA}</a:tableStyleId>
              </a:tblPr>
              <a:tblGrid>
                <a:gridCol w="2907973">
                  <a:extLst>
                    <a:ext uri="{9D8B030D-6E8A-4147-A177-3AD203B41FA5}">
                      <a16:colId xmlns:a16="http://schemas.microsoft.com/office/drawing/2014/main" val="306153300"/>
                    </a:ext>
                  </a:extLst>
                </a:gridCol>
                <a:gridCol w="4554071">
                  <a:extLst>
                    <a:ext uri="{9D8B030D-6E8A-4147-A177-3AD203B41FA5}">
                      <a16:colId xmlns:a16="http://schemas.microsoft.com/office/drawing/2014/main" val="1759359225"/>
                    </a:ext>
                  </a:extLst>
                </a:gridCol>
                <a:gridCol w="3848007">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dirty="0"/>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altLang="zh-CN" dirty="0"/>
                    </a:p>
                  </a:txBody>
                  <a:tcPr anchor="ctr"/>
                </a:tc>
                <a:extLst>
                  <a:ext uri="{0D108BD9-81ED-4DB2-BD59-A6C34878D82A}">
                    <a16:rowId xmlns:a16="http://schemas.microsoft.com/office/drawing/2014/main" val="883502858"/>
                  </a:ext>
                </a:extLst>
              </a:tr>
              <a:tr h="851795">
                <a:tc>
                  <a:txBody>
                    <a:bodyPr/>
                    <a:lstStyle/>
                    <a:p>
                      <a:r>
                        <a:rPr lang="en-US" b="1">
                          <a:solidFill>
                            <a:schemeClr val="accent1"/>
                          </a:solidFill>
                        </a:rPr>
                        <a:t>APIs</a:t>
                      </a:r>
                    </a:p>
                  </a:txBody>
                  <a:tcPr anchor="ctr"/>
                </a:tc>
                <a:tc>
                  <a:txBody>
                    <a:bodyPr/>
                    <a:lstStyle/>
                    <a:p>
                      <a:r>
                        <a:rPr lang="en-US" dirty="0"/>
                        <a:t>REST APIs + Python SDK</a:t>
                      </a:r>
                    </a:p>
                  </a:txBody>
                  <a:tcPr anchor="ctr"/>
                </a:tc>
                <a:tc>
                  <a:txBody>
                    <a:bodyPr/>
                    <a:lstStyle/>
                    <a:p>
                      <a:r>
                        <a:rPr lang="en-US"/>
                        <a:t>REST APIs + Python, C#, etc. SDKs</a:t>
                      </a:r>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语言和图像</a:t>
                      </a:r>
                      <a:endParaRPr lang="en-US" dirty="0"/>
                    </a:p>
                  </a:txBody>
                  <a:tcPr anchor="ctr"/>
                </a:tc>
                <a:tc>
                  <a:txBody>
                    <a:bodyPr/>
                    <a:lstStyle/>
                    <a:p>
                      <a:r>
                        <a:rPr lang="zh-CN" altLang="en-US" dirty="0"/>
                        <a:t>语言和图像</a:t>
                      </a:r>
                      <a:endParaRPr lang="en-US" altLang="zh-CN" dirty="0"/>
                    </a:p>
                  </a:txBody>
                  <a:tcPr anchor="ctr"/>
                </a:tc>
                <a:extLst>
                  <a:ext uri="{0D108BD9-81ED-4DB2-BD59-A6C34878D82A}">
                    <a16:rowId xmlns:a16="http://schemas.microsoft.com/office/drawing/2014/main" val="1165809700"/>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162" y="1516749"/>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563" y="153293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9" y="1516749"/>
            <a:ext cx="333854" cy="30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7324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242052"/>
            <a:ext cx="11388584" cy="1107996"/>
          </a:xfrm>
        </p:spPr>
        <p:txBody>
          <a:bodyPr/>
          <a:lstStyle/>
          <a:p>
            <a:r>
              <a:rPr lang="en-US" dirty="0"/>
              <a:t>Azure </a:t>
            </a:r>
            <a:r>
              <a:rPr lang="en-US" dirty="0" err="1"/>
              <a:t>OpenAI</a:t>
            </a:r>
            <a:r>
              <a:rPr lang="en-US" dirty="0"/>
              <a:t> </a:t>
            </a:r>
            <a:r>
              <a:rPr lang="zh-CN" altLang="en-US" dirty="0"/>
              <a:t>是针对企业客户的</a:t>
            </a:r>
            <a:r>
              <a:rPr lang="en-US" dirty="0"/>
              <a:t> </a:t>
            </a:r>
            <a:r>
              <a:rPr lang="en-US" dirty="0" err="1"/>
              <a:t>OpenAI</a:t>
            </a:r>
            <a:r>
              <a:rPr lang="en-US" dirty="0"/>
              <a:t> </a:t>
            </a:r>
            <a:r>
              <a:rPr lang="zh-CN" altLang="en-US" dirty="0"/>
              <a:t>服务</a:t>
            </a:r>
            <a:r>
              <a:rPr lang="en-US" dirty="0"/>
              <a:t> (</a:t>
            </a:r>
            <a:r>
              <a:rPr lang="en-US" dirty="0">
                <a:hlinkClick r:id="rId4"/>
              </a:rPr>
              <a:t>Doc Link</a:t>
            </a:r>
            <a:r>
              <a:rPr lang="en-US" dirty="0"/>
              <a:t>)</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659481542"/>
              </p:ext>
            </p:extLst>
          </p:nvPr>
        </p:nvGraphicFramePr>
        <p:xfrm>
          <a:off x="588263" y="1145711"/>
          <a:ext cx="11310050" cy="5682549"/>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2135090">
                  <a:extLst>
                    <a:ext uri="{9D8B030D-6E8A-4147-A177-3AD203B41FA5}">
                      <a16:colId xmlns:a16="http://schemas.microsoft.com/office/drawing/2014/main" val="1759359225"/>
                    </a:ext>
                  </a:extLst>
                </a:gridCol>
                <a:gridCol w="3455549">
                  <a:extLst>
                    <a:ext uri="{9D8B030D-6E8A-4147-A177-3AD203B41FA5}">
                      <a16:colId xmlns:a16="http://schemas.microsoft.com/office/drawing/2014/main" val="57602378"/>
                    </a:ext>
                  </a:extLst>
                </a:gridCol>
                <a:gridCol w="3455549">
                  <a:extLst>
                    <a:ext uri="{9D8B030D-6E8A-4147-A177-3AD203B41FA5}">
                      <a16:colId xmlns:a16="http://schemas.microsoft.com/office/drawing/2014/main" val="1426710474"/>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tc>
                  <a:txBody>
                    <a:bodyPr/>
                    <a:lstStyle/>
                    <a:p>
                      <a:r>
                        <a:rPr lang="zh-CN" altLang="en-US" b="1" dirty="0">
                          <a:solidFill>
                            <a:schemeClr val="accent1"/>
                          </a:solidFill>
                        </a:rPr>
                        <a:t>客户</a:t>
                      </a:r>
                      <a:endParaRPr lang="en-US" b="1" dirty="0">
                        <a:solidFill>
                          <a:schemeClr val="accent1"/>
                        </a:solidFill>
                      </a:endParaRP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可能会有一段完善发布的时间</a:t>
                      </a:r>
                      <a:endParaRPr lang="en-US" dirty="0"/>
                    </a:p>
                  </a:txBody>
                  <a:tcPr anchor="ctr"/>
                </a:tc>
                <a:tc>
                  <a:txBody>
                    <a:bodyPr/>
                    <a:lstStyle/>
                    <a:p>
                      <a:endParaRPr lang="en-US" dirty="0"/>
                    </a:p>
                  </a:txBody>
                  <a:tcPr anchor="ctr"/>
                </a:tc>
                <a:extLst>
                  <a:ext uri="{0D108BD9-81ED-4DB2-BD59-A6C34878D82A}">
                    <a16:rowId xmlns:a16="http://schemas.microsoft.com/office/drawing/2014/main" val="883502858"/>
                  </a:ext>
                </a:extLst>
              </a:tr>
              <a:tr h="851795">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tc>
                  <a:txBody>
                    <a:bodyPr/>
                    <a:lstStyle/>
                    <a:p>
                      <a:endParaRPr lang="en-US"/>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tc>
                  <a:txBody>
                    <a:bodyPr/>
                    <a:lstStyle/>
                    <a:p>
                      <a:endParaRPr lang="en-US"/>
                    </a:p>
                  </a:txBody>
                  <a:tcPr anchor="ctr"/>
                </a:tc>
                <a:extLst>
                  <a:ext uri="{0D108BD9-81ED-4DB2-BD59-A6C34878D82A}">
                    <a16:rowId xmlns:a16="http://schemas.microsoft.com/office/drawing/2014/main" val="1165809700"/>
                  </a:ext>
                </a:extLst>
              </a:tr>
              <a:tr h="851795">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tc>
                  <a:txBody>
                    <a:bodyPr/>
                    <a:lstStyle/>
                    <a:p>
                      <a:endParaRPr lang="en-US"/>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zh-CN" altLang="en-US" dirty="0"/>
                        <a:t>单独的安全分类器（增加延迟）
</a:t>
                      </a:r>
                      <a:endParaRPr lang="en-US" dirty="0"/>
                    </a:p>
                  </a:txBody>
                  <a:tcPr anchor="ctr"/>
                </a:tc>
                <a:tc>
                  <a:txBody>
                    <a:bodyPr/>
                    <a:lstStyle/>
                    <a:p>
                      <a:r>
                        <a:rPr lang="zh-CN" altLang="en-US" dirty="0"/>
                        <a:t>内置企业级低延迟审核和伤害预防
</a:t>
                      </a:r>
                      <a:endParaRPr lang="en-US" dirty="0"/>
                    </a:p>
                  </a:txBody>
                  <a:tcPr anchor="ctr"/>
                </a:tc>
                <a:tc>
                  <a:txBody>
                    <a:bodyPr/>
                    <a:lstStyle/>
                    <a:p>
                      <a:pPr algn="ctr"/>
                      <a:r>
                        <a:rPr lang="zh-CN" altLang="en-US" sz="3600" b="1" i="1" dirty="0"/>
                        <a:t>所有客户</a:t>
                      </a:r>
                      <a:endParaRPr lang="en-US" b="1" i="1"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tc>
                  <a:txBody>
                    <a:bodyPr/>
                    <a:lstStyle/>
                    <a:p>
                      <a:endParaRPr lang="en-US" dirty="0"/>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32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872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61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PM Stock Forecast, Price &amp; News (JPMorgan Chase &amp; Co.)">
            <a:extLst>
              <a:ext uri="{FF2B5EF4-FFF2-40B4-BE49-F238E27FC236}">
                <a16:creationId xmlns:a16="http://schemas.microsoft.com/office/drawing/2014/main" id="{32FED507-CFD3-579E-22B4-79FA4098F3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43137" y="2552466"/>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 Bonnie McGregor's research at Fred Hutch, artist Catherine Mayer">
            <a:extLst>
              <a:ext uri="{FF2B5EF4-FFF2-40B4-BE49-F238E27FC236}">
                <a16:creationId xmlns:a16="http://schemas.microsoft.com/office/drawing/2014/main" id="{1956B9E9-0BA5-016D-7883-0DD4FFF8D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757" y="3346299"/>
            <a:ext cx="1006436" cy="755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ic Health Logo - LogoDix">
            <a:extLst>
              <a:ext uri="{FF2B5EF4-FFF2-40B4-BE49-F238E27FC236}">
                <a16:creationId xmlns:a16="http://schemas.microsoft.com/office/drawing/2014/main" id="{7636894F-F497-3E76-CD29-6B1E9FF6C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5778" y="3346299"/>
            <a:ext cx="1310241" cy="7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PM Stock Forecast, Price &amp; News (JPMorgan Chase &amp; Co.)">
            <a:extLst>
              <a:ext uri="{FF2B5EF4-FFF2-40B4-BE49-F238E27FC236}">
                <a16:creationId xmlns:a16="http://schemas.microsoft.com/office/drawing/2014/main" id="{613F38FA-0AE3-2673-862E-9BE72498EF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67757" y="4308474"/>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load High Quality expedia logo brand Transparent PNG Images - Art Prim clip arts 2019">
            <a:extLst>
              <a:ext uri="{FF2B5EF4-FFF2-40B4-BE49-F238E27FC236}">
                <a16:creationId xmlns:a16="http://schemas.microsoft.com/office/drawing/2014/main" id="{D1C71618-22DA-4603-260C-F497E30A2B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741"/>
          <a:stretch/>
        </p:blipFill>
        <p:spPr bwMode="auto">
          <a:xfrm>
            <a:off x="8458667" y="6162966"/>
            <a:ext cx="1261596" cy="475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llection of Vodafone Logo PNG. | PlusPNG">
            <a:extLst>
              <a:ext uri="{FF2B5EF4-FFF2-40B4-BE49-F238E27FC236}">
                <a16:creationId xmlns:a16="http://schemas.microsoft.com/office/drawing/2014/main" id="{A739F65F-83F2-14F9-79D5-31E2ABEBE9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353" t="26581" r="12075" b="25455"/>
          <a:stretch/>
        </p:blipFill>
        <p:spPr bwMode="auto">
          <a:xfrm>
            <a:off x="10074021" y="6213030"/>
            <a:ext cx="1426101" cy="3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84852"/>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sp>
        <p:nvSpPr>
          <p:cNvPr id="4103" name="Title 1">
            <a:extLst>
              <a:ext uri="{FF2B5EF4-FFF2-40B4-BE49-F238E27FC236}">
                <a16:creationId xmlns:a16="http://schemas.microsoft.com/office/drawing/2014/main" id="{65FE6D93-D934-9F9F-5EA5-A1E9C370D28C}"/>
              </a:ext>
            </a:extLst>
          </p:cNvPr>
          <p:cNvSpPr txBox="1">
            <a:spLocks/>
          </p:cNvSpPr>
          <p:nvPr/>
        </p:nvSpPr>
        <p:spPr>
          <a:xfrm>
            <a:off x="681271" y="575740"/>
            <a:ext cx="2004199" cy="622031"/>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3200" dirty="0">
                <a:latin typeface="Microsoft JhengHei Light" panose="020B0304030504040204" pitchFamily="34" charset="-120"/>
                <a:ea typeface="Microsoft JhengHei Light" panose="020B0304030504040204" pitchFamily="34" charset="-120"/>
              </a:rPr>
              <a:t>业务价值</a:t>
            </a:r>
            <a:endParaRPr lang="en-US" altLang="zh-CN" sz="2800" dirty="0">
              <a:latin typeface="Microsoft JhengHei Light" panose="020B0304030504040204" pitchFamily="34" charset="-120"/>
              <a:ea typeface="Microsoft JhengHei Light" panose="020B0304030504040204" pitchFamily="34" charset="-120"/>
            </a:endParaRP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6">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7"/>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7"/>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8"/>
            <a:srcRect l="25941" b="-5505"/>
            <a:stretch/>
          </p:blipFill>
          <p:spPr>
            <a:xfrm>
              <a:off x="6115786" y="2957892"/>
              <a:ext cx="1180737" cy="413958"/>
            </a:xfrm>
            <a:prstGeom prst="rect">
              <a:avLst/>
            </a:prstGeom>
          </p:spPr>
        </p:pic>
      </p:gr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9B9EB-984F-12C4-12E7-43F59C57B4BC}"/>
              </a:ext>
            </a:extLst>
          </p:cNvPr>
          <p:cNvSpPr>
            <a:spLocks noGrp="1"/>
          </p:cNvSpPr>
          <p:nvPr>
            <p:ph type="title"/>
          </p:nvPr>
        </p:nvSpPr>
        <p:spPr>
          <a:xfrm>
            <a:off x="588263" y="457200"/>
            <a:ext cx="11018520" cy="553998"/>
          </a:xfrm>
        </p:spPr>
        <p:txBody>
          <a:bodyPr/>
          <a:lstStyle/>
          <a:p>
            <a:r>
              <a:rPr lang="zh-CN" altLang="en-US" dirty="0"/>
              <a:t>我们在尝试解决什么问题？</a:t>
            </a:r>
            <a:endParaRPr lang="en-US" dirty="0"/>
          </a:p>
        </p:txBody>
      </p:sp>
      <p:sp>
        <p:nvSpPr>
          <p:cNvPr id="5" name="Content Placeholder 4">
            <a:extLst>
              <a:ext uri="{FF2B5EF4-FFF2-40B4-BE49-F238E27FC236}">
                <a16:creationId xmlns:a16="http://schemas.microsoft.com/office/drawing/2014/main" id="{0890CD2D-910D-5952-B617-EBBEFE064337}"/>
              </a:ext>
            </a:extLst>
          </p:cNvPr>
          <p:cNvSpPr>
            <a:spLocks noGrp="1"/>
          </p:cNvSpPr>
          <p:nvPr>
            <p:ph sz="quarter" idx="10"/>
          </p:nvPr>
        </p:nvSpPr>
        <p:spPr>
          <a:xfrm>
            <a:off x="590550" y="2682559"/>
            <a:ext cx="11018838" cy="1317284"/>
          </a:xfrm>
        </p:spPr>
        <p:txBody>
          <a:bodyPr/>
          <a:lstStyle/>
          <a:p>
            <a:pPr marL="0" indent="0" algn="ctr">
              <a:buNone/>
            </a:pPr>
            <a:r>
              <a:rPr lang="en-US" b="1" dirty="0" err="1"/>
              <a:t>ChatGPT</a:t>
            </a:r>
            <a:r>
              <a:rPr lang="en-US" b="1" dirty="0"/>
              <a:t> </a:t>
            </a:r>
            <a:r>
              <a:rPr lang="zh-CN" altLang="en-US" dirty="0"/>
              <a:t>是一个了不起的工具</a:t>
            </a:r>
            <a:endParaRPr lang="en-US" dirty="0"/>
          </a:p>
          <a:p>
            <a:pPr marL="0" indent="0" algn="ctr">
              <a:buNone/>
            </a:pPr>
            <a:r>
              <a:rPr lang="zh-CN" altLang="en-US" sz="4800" dirty="0">
                <a:solidFill>
                  <a:schemeClr val="accent1"/>
                </a:solidFill>
              </a:rPr>
              <a:t>企业版 </a:t>
            </a:r>
            <a:r>
              <a:rPr lang="en-US" sz="4800" dirty="0" err="1">
                <a:solidFill>
                  <a:schemeClr val="accent1"/>
                </a:solidFill>
              </a:rPr>
              <a:t>ChatGPT</a:t>
            </a:r>
            <a:r>
              <a:rPr lang="en-US" sz="4800" dirty="0">
                <a:solidFill>
                  <a:schemeClr val="accent1"/>
                </a:solidFill>
              </a:rPr>
              <a:t> </a:t>
            </a:r>
            <a:r>
              <a:rPr lang="zh-CN" altLang="en-US" sz="4800" dirty="0">
                <a:solidFill>
                  <a:schemeClr val="accent1"/>
                </a:solidFill>
              </a:rPr>
              <a:t>是一个整体解决方案</a:t>
            </a:r>
            <a:endParaRPr lang="en-US" sz="4800" dirty="0">
              <a:solidFill>
                <a:schemeClr val="accent1"/>
              </a:solidFill>
            </a:endParaRPr>
          </a:p>
        </p:txBody>
      </p:sp>
    </p:spTree>
    <p:extLst>
      <p:ext uri="{BB962C8B-B14F-4D97-AF65-F5344CB8AC3E}">
        <p14:creationId xmlns:p14="http://schemas.microsoft.com/office/powerpoint/2010/main" val="3838660734"/>
      </p:ext>
    </p:extLst>
  </p:cSld>
  <p:clrMapOvr>
    <a:masterClrMapping/>
  </p:clrMapOvr>
  <p:transition>
    <p:fade/>
  </p:transition>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7E760-4EAD-1C19-8467-6723F9E16680}"/>
              </a:ext>
            </a:extLst>
          </p:cNvPr>
          <p:cNvSpPr>
            <a:spLocks noGrp="1"/>
          </p:cNvSpPr>
          <p:nvPr>
            <p:ph type="title"/>
          </p:nvPr>
        </p:nvSpPr>
        <p:spPr>
          <a:xfrm>
            <a:off x="586740" y="693022"/>
            <a:ext cx="11018520" cy="553998"/>
          </a:xfrm>
        </p:spPr>
        <p:txBody>
          <a:bodyPr/>
          <a:lstStyle/>
          <a:p>
            <a:r>
              <a:rPr lang="en-US" altLang="zh-CN" dirty="0"/>
              <a:t>Enterprise “GPT-</a:t>
            </a:r>
            <a:r>
              <a:rPr lang="en-US" altLang="zh-CN" dirty="0" err="1"/>
              <a:t>ize</a:t>
            </a:r>
            <a:r>
              <a:rPr lang="en-US" altLang="zh-CN" dirty="0"/>
              <a:t>” Intelligent App Architecture</a:t>
            </a:r>
            <a:endParaRPr lang="zh-CN" altLang="en-US" dirty="0"/>
          </a:p>
        </p:txBody>
      </p:sp>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ltLang="zh-CN" sz="1200" b="1" spc="0" dirty="0">
                <a:solidFill>
                  <a:srgbClr val="FFFFFF"/>
                </a:solidFill>
                <a:latin typeface="Segoe UI"/>
                <a:cs typeface="Segoe UI Semilight" panose="020B0402040204020203" pitchFamily="34" charset="0"/>
              </a:rPr>
              <a:t>Semantic </a:t>
            </a: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Cognitive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Tree>
    <p:extLst>
      <p:ext uri="{BB962C8B-B14F-4D97-AF65-F5344CB8AC3E}">
        <p14:creationId xmlns:p14="http://schemas.microsoft.com/office/powerpoint/2010/main" val="33165254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知识产权归客户所有， 同样法律责任也是！</a:t>
            </a:r>
          </a:p>
        </p:txBody>
      </p:sp>
      <p:sp>
        <p:nvSpPr>
          <p:cNvPr id="2" name="TextBox 1">
            <a:extLst>
              <a:ext uri="{FF2B5EF4-FFF2-40B4-BE49-F238E27FC236}">
                <a16:creationId xmlns:a16="http://schemas.microsoft.com/office/drawing/2014/main" id="{060D7493-55E0-BA9F-1532-A8BE86696C51}"/>
              </a:ext>
            </a:extLst>
          </p:cNvPr>
          <p:cNvSpPr txBox="1"/>
          <p:nvPr/>
        </p:nvSpPr>
        <p:spPr>
          <a:xfrm>
            <a:off x="1092199" y="1573361"/>
            <a:ext cx="10166351" cy="1200329"/>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详见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Azure open AI FAQ</a:t>
            </a:r>
          </a:p>
          <a:p>
            <a:pPr defTabSz="932742" fontAlgn="ctr">
              <a:spcBef>
                <a:spcPct val="0"/>
              </a:spcBef>
              <a:spcAft>
                <a:spcPts val="0"/>
              </a:spcAft>
            </a:pPr>
            <a:endPar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r>
              <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hlinkClick r:id="rId2">
                  <a:extLst>
                    <a:ext uri="{A12FA001-AC4F-418D-AE19-62706E023703}">
                      <ahyp:hlinkClr xmlns:ahyp="http://schemas.microsoft.com/office/drawing/2018/hyperlinkcolor" val="tx"/>
                    </a:ext>
                  </a:extLst>
                </a:hlinkClick>
              </a:rPr>
              <a:t>https://learn.microsoft.com/en-us/legal/cognitive-services/openai/data-privacy?context=%2Fazure%2Fcognitive-services%2Fopenai%2Fcontext%2Fcontext</a:t>
            </a: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2D11B68E-E819-AB14-589B-47B4112A43B6}"/>
              </a:ext>
            </a:extLst>
          </p:cNvPr>
          <p:cNvSpPr txBox="1">
            <a:spLocks/>
          </p:cNvSpPr>
          <p:nvPr/>
        </p:nvSpPr>
        <p:spPr>
          <a:xfrm>
            <a:off x="988894" y="365899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知识产权和数据隐私保护声明</a:t>
            </a:r>
          </a:p>
        </p:txBody>
      </p:sp>
      <p:sp>
        <p:nvSpPr>
          <p:cNvPr id="5" name="TextBox 4">
            <a:extLst>
              <a:ext uri="{FF2B5EF4-FFF2-40B4-BE49-F238E27FC236}">
                <a16:creationId xmlns:a16="http://schemas.microsoft.com/office/drawing/2014/main" id="{8E076D49-2EE8-35B7-B07D-9BFE099E7CC3}"/>
              </a:ext>
            </a:extLst>
          </p:cNvPr>
          <p:cNvSpPr txBox="1"/>
          <p:nvPr/>
        </p:nvSpPr>
        <p:spPr>
          <a:xfrm>
            <a:off x="1082675" y="5074810"/>
            <a:ext cx="9061450" cy="646331"/>
          </a:xfrm>
          <a:prstGeom prst="rect">
            <a:avLst/>
          </a:prstGeom>
          <a:noFill/>
        </p:spPr>
        <p:txBody>
          <a:bodyPr wrap="square">
            <a:spAutoFit/>
          </a:bodyPr>
          <a:lstStyle/>
          <a:p>
            <a:pPr defTabSz="932742" fontAlgn="ctr">
              <a:spcBef>
                <a:spcPct val="0"/>
              </a:spcBef>
              <a:spcAft>
                <a:spcPts val="0"/>
              </a:spcAft>
            </a:pPr>
            <a:r>
              <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hlinkClick r:id="rId2"/>
              </a:rPr>
              <a:t>https://learn.microsoft.com/en-us/legal/cognitive-services/openai/data-privacy?context=%2Fazure%2Fcognitive-services%2Fopenai%2Fcontext%2Fcontext</a:t>
            </a:r>
            <a:endPar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6" name="TextBox 5">
            <a:extLst>
              <a:ext uri="{FF2B5EF4-FFF2-40B4-BE49-F238E27FC236}">
                <a16:creationId xmlns:a16="http://schemas.microsoft.com/office/drawing/2014/main" id="{44708DEF-60D9-A2A5-679C-771D80773048}"/>
              </a:ext>
            </a:extLst>
          </p:cNvPr>
          <p:cNvSpPr txBox="1"/>
          <p:nvPr/>
        </p:nvSpPr>
        <p:spPr>
          <a:xfrm>
            <a:off x="1082674" y="4671159"/>
            <a:ext cx="6375401" cy="338554"/>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承诺不擅用客户数据，数据内部处理流程等细节</a:t>
            </a:r>
          </a:p>
        </p:txBody>
      </p:sp>
    </p:spTree>
    <p:extLst>
      <p:ext uri="{BB962C8B-B14F-4D97-AF65-F5344CB8AC3E}">
        <p14:creationId xmlns:p14="http://schemas.microsoft.com/office/powerpoint/2010/main" val="23495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2E2E2C-1578-9B6E-B65D-D4055A0B6ECA}"/>
              </a:ext>
            </a:extLst>
          </p:cNvPr>
          <p:cNvSpPr txBox="1"/>
          <p:nvPr/>
        </p:nvSpPr>
        <p:spPr>
          <a:xfrm>
            <a:off x="1243950" y="779405"/>
            <a:ext cx="3886739" cy="659989"/>
          </a:xfrm>
          <a:prstGeom prst="rect">
            <a:avLst/>
          </a:prstGeom>
          <a:noFill/>
        </p:spPr>
        <p:txBody>
          <a:bodyPr wrap="square" rtlCol="0">
            <a:spAutoFit/>
          </a:body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GPT / OpenAI</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限制</a:t>
            </a:r>
            <a:endPar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 name="Title 5">
            <a:extLst>
              <a:ext uri="{FF2B5EF4-FFF2-40B4-BE49-F238E27FC236}">
                <a16:creationId xmlns:a16="http://schemas.microsoft.com/office/drawing/2014/main" id="{F2ED0D77-CA09-3AEE-6576-F9D6695AB90E}"/>
              </a:ext>
            </a:extLst>
          </p:cNvPr>
          <p:cNvSpPr txBox="1">
            <a:spLocks/>
          </p:cNvSpPr>
          <p:nvPr/>
        </p:nvSpPr>
        <p:spPr>
          <a:xfrm>
            <a:off x="1438710" y="2110848"/>
            <a:ext cx="8284409"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dirty="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无法</a:t>
            </a:r>
            <a:r>
              <a:rPr lang="zh-CN" altLang="en-US" sz="2000" dirty="0">
                <a:solidFill>
                  <a:schemeClr val="accent1"/>
                </a:solidFill>
                <a:latin typeface="Microsoft JhengHei Light" panose="020B0304030504040204" pitchFamily="34" charset="-120"/>
                <a:ea typeface="Microsoft JhengHei Light" panose="020B0304030504040204" pitchFamily="34" charset="-120"/>
              </a:rPr>
              <a:t>离线</a:t>
            </a:r>
            <a:r>
              <a:rPr kumimoji="0" lang="zh-CN" altLang="en-US" sz="2000" b="0" i="0" u="none" strike="noStrike" kern="1200" cap="none" spc="-50" normalizeH="0" baseline="0" noProof="0" dirty="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跑 </a:t>
            </a:r>
            <a:r>
              <a:rPr kumimoji="0" lang="zh-CN" altLang="en-US" sz="20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现在不会，未来也不见得会。</a:t>
            </a:r>
            <a:endParaRPr kumimoji="0" lang="en-US" sz="20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itle 5">
            <a:extLst>
              <a:ext uri="{FF2B5EF4-FFF2-40B4-BE49-F238E27FC236}">
                <a16:creationId xmlns:a16="http://schemas.microsoft.com/office/drawing/2014/main" id="{CD331425-5B29-C757-3654-A0EAC634C008}"/>
              </a:ext>
            </a:extLst>
          </p:cNvPr>
          <p:cNvSpPr txBox="1">
            <a:spLocks/>
          </p:cNvSpPr>
          <p:nvPr/>
        </p:nvSpPr>
        <p:spPr>
          <a:xfrm>
            <a:off x="1438710" y="3269725"/>
            <a:ext cx="10324665"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只有</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GPT X</a:t>
            </a: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Codex</a:t>
            </a:r>
            <a:r>
              <a:rPr kumimoji="0" lang="zh-CN" altLang="en-US"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能</a:t>
            </a:r>
            <a:r>
              <a:rPr kumimoji="0" lang="en-US" altLang="zh-CN" sz="2000" b="0" i="0" u="none" strike="noStrike" kern="1200" cap="none" spc="-50" normalizeH="0" baseline="0" noProof="0" dirty="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Fine-Tune, </a:t>
            </a:r>
            <a:r>
              <a:rPr lang="en-US" altLang="zh-CN" sz="2000" dirty="0">
                <a:solidFill>
                  <a:schemeClr val="accent1"/>
                </a:solidFill>
                <a:latin typeface="Microsoft JhengHei Light" panose="020B0304030504040204" pitchFamily="34" charset="-120"/>
                <a:ea typeface="Microsoft JhengHei Light" panose="020B0304030504040204" pitchFamily="34" charset="-120"/>
              </a:rPr>
              <a:t>Embedding</a:t>
            </a:r>
            <a:r>
              <a:rPr lang="zh-CN" altLang="en-US" sz="2000" dirty="0">
                <a:solidFill>
                  <a:schemeClr val="accent1"/>
                </a:solidFill>
                <a:latin typeface="Microsoft JhengHei Light" panose="020B0304030504040204" pitchFamily="34" charset="-120"/>
                <a:ea typeface="Microsoft JhengHei Light" panose="020B0304030504040204" pitchFamily="34" charset="-120"/>
              </a:rPr>
              <a:t>不支持</a:t>
            </a:r>
            <a:r>
              <a:rPr kumimoji="0" lang="en-US" altLang="zh-CN" sz="2000" b="0" i="0" u="none" strike="noStrike" kern="1200" cap="none" spc="-50" normalizeH="0" baseline="0" noProof="0" dirty="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lang="en-US" sz="2000" dirty="0">
              <a:solidFill>
                <a:srgbClr val="FEF000"/>
              </a:solidFill>
              <a:latin typeface="Microsoft JhengHei Light" panose="020B0304030504040204" pitchFamily="34" charset="-120"/>
              <a:ea typeface="Microsoft JhengHei Light" panose="020B0304030504040204" pitchFamily="34" charset="-120"/>
            </a:endParaRPr>
          </a:p>
        </p:txBody>
      </p:sp>
      <p:sp>
        <p:nvSpPr>
          <p:cNvPr id="9" name="Title 5">
            <a:extLst>
              <a:ext uri="{FF2B5EF4-FFF2-40B4-BE49-F238E27FC236}">
                <a16:creationId xmlns:a16="http://schemas.microsoft.com/office/drawing/2014/main" id="{4AC0236F-27E3-5B25-CABC-0D9D47F81966}"/>
              </a:ext>
            </a:extLst>
          </p:cNvPr>
          <p:cNvSpPr txBox="1">
            <a:spLocks/>
          </p:cNvSpPr>
          <p:nvPr/>
        </p:nvSpPr>
        <p:spPr>
          <a:xfrm>
            <a:off x="8934885" y="6088654"/>
            <a:ext cx="3333315" cy="300852"/>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en-US" altLang="zh-CN"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Embedding</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有特殊的训练方法</a:t>
            </a:r>
          </a:p>
        </p:txBody>
      </p:sp>
    </p:spTree>
    <p:extLst>
      <p:ext uri="{BB962C8B-B14F-4D97-AF65-F5344CB8AC3E}">
        <p14:creationId xmlns:p14="http://schemas.microsoft.com/office/powerpoint/2010/main" val="2113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a:xfrm>
            <a:off x="594931" y="734992"/>
            <a:ext cx="11018520" cy="430887"/>
          </a:xfrm>
        </p:spPr>
        <p:txBody>
          <a:bodyPr/>
          <a:lstStyle/>
          <a:p>
            <a:r>
              <a:rPr kumimoji="1" lang="zh-CN" altLang="en-US" dirty="0"/>
              <a:t>议  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8263" y="2336547"/>
            <a:ext cx="11025188" cy="1569660"/>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服务简介</a:t>
            </a:r>
            <a:endParaRPr kumimoji="1" lang="en-US" altLang="zh-CN" dirty="0"/>
          </a:p>
          <a:p>
            <a:pPr marL="342900" indent="-342900" algn="l">
              <a:buFont typeface="Arial" panose="020B0604020202020204" pitchFamily="34" charset="0"/>
              <a:buChar char="•"/>
            </a:pPr>
            <a:r>
              <a:rPr kumimoji="1" lang="zh-CN" altLang="en-US" dirty="0"/>
              <a:t>创新场景及案例</a:t>
            </a:r>
            <a:endParaRPr kumimoji="1" lang="en-US" altLang="zh-CN" dirty="0"/>
          </a:p>
          <a:p>
            <a:pPr marL="342900" indent="-342900" algn="l">
              <a:buFont typeface="Arial" panose="020B0604020202020204" pitchFamily="34" charset="0"/>
              <a:buChar char="•"/>
            </a:pPr>
            <a:r>
              <a:rPr kumimoji="1" lang="en-US" altLang="zh-CN" dirty="0"/>
              <a:t>Demo</a:t>
            </a:r>
            <a:r>
              <a:rPr kumimoji="1" lang="zh-CN" altLang="en-US" dirty="0"/>
              <a:t>演示</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en-US" altLang="zh-CN" sz="2800" dirty="0"/>
              <a:t> </a:t>
            </a:r>
            <a:r>
              <a:rPr lang="zh-CN" altLang="en-US" sz="2800" dirty="0"/>
              <a:t>基础</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4338183"/>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3391587"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900479"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799618"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Codex</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生成代码</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698757"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900479" y="3429000"/>
            <a:ext cx="5390500"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latin typeface="Microsoft JhengHei Light" panose="020B0304030504040204" pitchFamily="34" charset="-120"/>
                <a:ea typeface="Microsoft JhengHei Light" panose="020B0304030504040204" pitchFamily="34" charset="-120"/>
                <a:cs typeface="Muli"/>
                <a:sym typeface="Muli"/>
              </a:rPr>
              <a:t>地表最强自然语音类深度学习架构，用来</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a:latin typeface="Microsoft JhengHei Light" panose="020B0304030504040204" pitchFamily="34" charset="-120"/>
                <a:ea typeface="Microsoft JhengHei Light" panose="020B0304030504040204" pitchFamily="34" charset="-120"/>
                <a:cs typeface="Muli"/>
                <a:sym typeface="Muli"/>
              </a:rPr>
              <a:t>做出</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2"/>
          <a:srcRect b="43284"/>
          <a:stretch/>
        </p:blipFill>
        <p:spPr>
          <a:xfrm>
            <a:off x="2847711" y="5361605"/>
            <a:ext cx="7496036" cy="1514393"/>
          </a:xfrm>
          <a:prstGeom prst="rect">
            <a:avLst/>
          </a:prstGeom>
        </p:spPr>
      </p:pic>
      <p:sp>
        <p:nvSpPr>
          <p:cNvPr id="42" name="Google Shape;507;p43">
            <a:extLst>
              <a:ext uri="{FF2B5EF4-FFF2-40B4-BE49-F238E27FC236}">
                <a16:creationId xmlns:a16="http://schemas.microsoft.com/office/drawing/2014/main" id="{F918AF59-26E4-E1BA-B110-4BF518908E17}"/>
              </a:ext>
            </a:extLst>
          </p:cNvPr>
          <p:cNvSpPr txBox="1"/>
          <p:nvPr/>
        </p:nvSpPr>
        <p:spPr>
          <a:xfrm>
            <a:off x="3906829" y="2750979"/>
            <a:ext cx="539049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327122"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学习内容</a:t>
              </a:r>
              <a:endParaRPr lang="en-US" altLang="zh-CN" sz="1600">
                <a:latin typeface="Microsoft JhengHei Light" panose="020B0304030504040204" pitchFamily="34" charset="-120"/>
                <a:ea typeface="Microsoft JhengHei Light" panose="020B0304030504040204" pitchFamily="34" charset="-120"/>
              </a:endParaRPr>
            </a:p>
            <a:p>
              <a:r>
                <a:rPr lang="en-US"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文字类素材</a:t>
              </a:r>
              <a:r>
                <a:rPr lang="en-US" sz="1100">
                  <a:solidFill>
                    <a:schemeClr val="tx1"/>
                  </a:solidFill>
                  <a:latin typeface="Microsoft JhengHei Light" panose="020B0304030504040204" pitchFamily="34" charset="-120"/>
                  <a:ea typeface="Microsoft JhengHei Light" panose="020B0304030504040204" pitchFamily="34" charset="-120"/>
                </a:rPr>
                <a:t>)</a:t>
              </a:r>
            </a:p>
          </p:txBody>
        </p:sp>
      </p:grpSp>
      <p:cxnSp>
        <p:nvCxnSpPr>
          <p:cNvPr id="45" name="Connector: Curved 44">
            <a:extLst>
              <a:ext uri="{FF2B5EF4-FFF2-40B4-BE49-F238E27FC236}">
                <a16:creationId xmlns:a16="http://schemas.microsoft.com/office/drawing/2014/main" id="{18EB69FE-12D5-0BD3-4987-A4518EE9A5C3}"/>
              </a:ext>
            </a:extLst>
          </p:cNvPr>
          <p:cNvCxnSpPr>
            <a:cxnSpLocks/>
          </p:cNvCxnSpPr>
          <p:nvPr/>
        </p:nvCxnSpPr>
        <p:spPr>
          <a:xfrm flipV="1">
            <a:off x="8494868" y="4419216"/>
            <a:ext cx="2131728" cy="795236"/>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35D44D9A-28EC-F9A5-23AB-3C224DB8FFA6}"/>
              </a:ext>
            </a:extLst>
          </p:cNvPr>
          <p:cNvSpPr txBox="1">
            <a:spLocks/>
          </p:cNvSpPr>
          <p:nvPr/>
        </p:nvSpPr>
        <p:spPr>
          <a:xfrm>
            <a:off x="1392747"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a:latin typeface="Microsoft JhengHei Light" panose="020B0304030504040204" pitchFamily="34" charset="-120"/>
                <a:ea typeface="Microsoft JhengHei Light" panose="020B0304030504040204" pitchFamily="34" charset="-120"/>
              </a:rPr>
              <a:t>学习方法</a:t>
            </a:r>
          </a:p>
        </p:txBody>
      </p:sp>
      <p:grpSp>
        <p:nvGrpSpPr>
          <p:cNvPr id="6" name="Group 5">
            <a:extLst>
              <a:ext uri="{FF2B5EF4-FFF2-40B4-BE49-F238E27FC236}">
                <a16:creationId xmlns:a16="http://schemas.microsoft.com/office/drawing/2014/main" id="{4837072E-E4D7-A8B3-C494-D60E3A42C9ED}"/>
              </a:ext>
            </a:extLst>
          </p:cNvPr>
          <p:cNvGrpSpPr/>
          <p:nvPr/>
        </p:nvGrpSpPr>
        <p:grpSpPr>
          <a:xfrm>
            <a:off x="9358582" y="3080824"/>
            <a:ext cx="2691292" cy="1191240"/>
            <a:chOff x="9358582" y="3080824"/>
            <a:chExt cx="2691292" cy="1191240"/>
          </a:xfrm>
        </p:grpSpPr>
        <p:sp>
          <p:nvSpPr>
            <p:cNvPr id="43" name="Title 1">
              <a:extLst>
                <a:ext uri="{FF2B5EF4-FFF2-40B4-BE49-F238E27FC236}">
                  <a16:creationId xmlns:a16="http://schemas.microsoft.com/office/drawing/2014/main" id="{4D41638B-5FE5-98EC-8EF5-710C91E99A28}"/>
                </a:ext>
              </a:extLst>
            </p:cNvPr>
            <p:cNvSpPr txBox="1">
              <a:spLocks/>
            </p:cNvSpPr>
            <p:nvPr/>
          </p:nvSpPr>
          <p:spPr>
            <a:xfrm>
              <a:off x="9358582" y="3452914"/>
              <a:ext cx="269129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400">
                  <a:latin typeface="Microsoft JhengHei Light" panose="020B0304030504040204" pitchFamily="34" charset="-120"/>
                  <a:ea typeface="Microsoft JhengHei Light" panose="020B0304030504040204" pitchFamily="34" charset="-120"/>
                </a:rPr>
                <a:t>截止</a:t>
              </a:r>
              <a:r>
                <a:rPr lang="en-US" altLang="zh-CN" sz="2400">
                  <a:latin typeface="Microsoft JhengHei Light" panose="020B0304030504040204" pitchFamily="34" charset="-120"/>
                  <a:ea typeface="Microsoft JhengHei Light" panose="020B0304030504040204" pitchFamily="34" charset="-120"/>
                </a:rPr>
                <a:t>2021</a:t>
              </a:r>
              <a:r>
                <a:rPr lang="zh-CN" altLang="en-US" sz="2400">
                  <a:latin typeface="Microsoft JhengHei Light" panose="020B0304030504040204" pitchFamily="34" charset="-120"/>
                  <a:ea typeface="Microsoft JhengHei Light" panose="020B0304030504040204" pitchFamily="34" charset="-120"/>
                </a:rPr>
                <a:t>年</a:t>
              </a:r>
              <a:r>
                <a:rPr lang="en-US" altLang="zh-CN" sz="2400">
                  <a:latin typeface="Microsoft JhengHei Light" panose="020B0304030504040204" pitchFamily="34" charset="-120"/>
                  <a:ea typeface="Microsoft JhengHei Light" panose="020B0304030504040204" pitchFamily="34" charset="-120"/>
                </a:rPr>
                <a:t>6</a:t>
              </a:r>
              <a:r>
                <a:rPr lang="zh-CN" altLang="en-US" sz="2400">
                  <a:latin typeface="Microsoft JhengHei Light" panose="020B0304030504040204" pitchFamily="34" charset="-120"/>
                  <a:ea typeface="Microsoft JhengHei Light" panose="020B0304030504040204" pitchFamily="34" charset="-120"/>
                </a:rPr>
                <a:t>月</a:t>
              </a:r>
              <a:endParaRPr lang="en-US" altLang="zh-CN" sz="2400">
                <a:latin typeface="Microsoft JhengHei Light" panose="020B0304030504040204" pitchFamily="34" charset="-120"/>
                <a:ea typeface="Microsoft JhengHei Light" panose="020B0304030504040204" pitchFamily="34" charset="-120"/>
              </a:endParaRPr>
            </a:p>
            <a:p>
              <a:r>
                <a:rPr lang="en-US" altLang="zh-CN" sz="1400">
                  <a:latin typeface="Microsoft JhengHei Light" panose="020B0304030504040204" pitchFamily="34" charset="-120"/>
                  <a:ea typeface="Microsoft JhengHei Light" panose="020B0304030504040204" pitchFamily="34" charset="-120"/>
                </a:rPr>
                <a:t>text-davinci-003</a:t>
              </a:r>
            </a:p>
          </p:txBody>
        </p:sp>
        <p:sp>
          <p:nvSpPr>
            <p:cNvPr id="55" name="Title 1">
              <a:extLst>
                <a:ext uri="{FF2B5EF4-FFF2-40B4-BE49-F238E27FC236}">
                  <a16:creationId xmlns:a16="http://schemas.microsoft.com/office/drawing/2014/main" id="{9CABBB90-27AA-F346-A724-F5DA374DF962}"/>
                </a:ext>
              </a:extLst>
            </p:cNvPr>
            <p:cNvSpPr txBox="1">
              <a:spLocks/>
            </p:cNvSpPr>
            <p:nvPr/>
          </p:nvSpPr>
          <p:spPr>
            <a:xfrm>
              <a:off x="9643472" y="3080824"/>
              <a:ext cx="2121512" cy="45556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1050">
                  <a:solidFill>
                    <a:schemeClr val="tx1"/>
                  </a:solidFill>
                  <a:latin typeface="Microsoft JhengHei Light" panose="020B0304030504040204" pitchFamily="34" charset="-120"/>
                  <a:ea typeface="Microsoft JhengHei Light" panose="020B0304030504040204" pitchFamily="34" charset="-120"/>
                </a:rPr>
                <a:t>GPT</a:t>
              </a:r>
              <a:r>
                <a:rPr lang="zh-CN" altLang="en-US" sz="1050">
                  <a:solidFill>
                    <a:schemeClr val="tx1"/>
                  </a:solidFill>
                  <a:latin typeface="Microsoft JhengHei Light" panose="020B0304030504040204" pitchFamily="34" charset="-120"/>
                  <a:ea typeface="Microsoft JhengHei Light" panose="020B0304030504040204" pitchFamily="34" charset="-120"/>
                </a:rPr>
                <a:t>模型具备一定的真实世界知识储备，基本常识和概念（世界观）</a:t>
              </a:r>
            </a:p>
          </p:txBody>
        </p:sp>
      </p:grpSp>
      <p:grpSp>
        <p:nvGrpSpPr>
          <p:cNvPr id="3" name="Group 2">
            <a:extLst>
              <a:ext uri="{FF2B5EF4-FFF2-40B4-BE49-F238E27FC236}">
                <a16:creationId xmlns:a16="http://schemas.microsoft.com/office/drawing/2014/main" id="{42C52B20-363A-9437-31FE-42921247CE21}"/>
              </a:ext>
            </a:extLst>
          </p:cNvPr>
          <p:cNvGrpSpPr/>
          <p:nvPr/>
        </p:nvGrpSpPr>
        <p:grpSpPr>
          <a:xfrm>
            <a:off x="4237119" y="2115694"/>
            <a:ext cx="918941" cy="1313306"/>
            <a:chOff x="4237119" y="2115694"/>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a:endCxn id="7" idx="2"/>
            </p:cNvCxnSpPr>
            <p:nvPr/>
          </p:nvCxnSpPr>
          <p:spPr>
            <a:xfrm flipH="1" flipV="1">
              <a:off x="4696590" y="2115694"/>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393588"/>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702939" y="371180"/>
            <a:ext cx="1899139" cy="623615"/>
            <a:chOff x="4702939" y="371180"/>
            <a:chExt cx="1899139" cy="62361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5646159" y="38875"/>
              <a:ext cx="12700" cy="1899139"/>
            </a:xfrm>
            <a:prstGeom prst="curvedConnector3">
              <a:avLst>
                <a:gd name="adj1" fmla="val 372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399148" y="37118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0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702940" y="504121"/>
            <a:ext cx="3798278" cy="490673"/>
            <a:chOff x="4702940" y="504121"/>
            <a:chExt cx="3798278" cy="490673"/>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6595729" y="-910695"/>
              <a:ext cx="12700" cy="3798278"/>
            </a:xfrm>
            <a:prstGeom prst="curvedConnector3">
              <a:avLst>
                <a:gd name="adj1" fmla="val 27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671352" y="504121"/>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1099547"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预训练模型家族</a:t>
              </a:r>
            </a:p>
            <a:p>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a:solidFill>
                    <a:schemeClr val="tx1"/>
                  </a:solidFill>
                  <a:latin typeface="Microsoft JhengHei Light" panose="020B0304030504040204" pitchFamily="34" charset="-120"/>
                  <a:ea typeface="Microsoft JhengHei Light" panose="020B0304030504040204" pitchFamily="34" charset="-120"/>
                </a:rPr>
                <a:t>)</a:t>
              </a:r>
              <a:endParaRPr lang="en-US" sz="110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ppt_x</p:attrName>
                                        </p:attrNameLst>
                                      </p:cBhvr>
                                      <p:tavLst>
                                        <p:tav tm="0">
                                          <p:val>
                                            <p:strVal val="#ppt_x"/>
                                          </p:val>
                                        </p:tav>
                                        <p:tav tm="100000">
                                          <p:val>
                                            <p:strVal val="#ppt_x"/>
                                          </p:val>
                                        </p:tav>
                                      </p:tavLst>
                                    </p:anim>
                                    <p:anim calcmode="lin" valueType="num">
                                      <p:cBhvr>
                                        <p:cTn id="14" dur="2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zh-Hans" dirty="0">
                <a:solidFill>
                  <a:srgbClr val="50E6FF"/>
                </a:solidFill>
              </a:rPr>
              <a:t>GPT-3</a:t>
            </a:r>
            <a:r>
              <a:rPr lang="en-US" altLang="zh-Hans" dirty="0">
                <a:solidFill>
                  <a:srgbClr val="50E6FF"/>
                </a:solidFill>
              </a:rPr>
              <a:t>/</a:t>
            </a:r>
            <a:r>
              <a:rPr lang="en-US" altLang="zh-CN" dirty="0">
                <a:solidFill>
                  <a:srgbClr val="50E6FF"/>
                </a:solidFill>
              </a:rPr>
              <a:t>4</a:t>
            </a:r>
            <a:endParaRPr lang="zh-Hans" dirty="0">
              <a:solidFill>
                <a:srgbClr val="50E6FF"/>
              </a:solidFill>
            </a:endParaRP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516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zh-Hans" altLang="en-US" sz="2200" dirty="0">
                <a:latin typeface="微软雅黑" panose="020B0503020204020204" pitchFamily="34" charset="-122"/>
                <a:ea typeface="微软雅黑" panose="020B0503020204020204" pitchFamily="34" charset="-122"/>
                <a:cs typeface="+mn-lt"/>
              </a:rPr>
              <a:t>生</a:t>
            </a:r>
            <a:r>
              <a:rPr lang="zh-Hans" sz="2200" dirty="0">
                <a:latin typeface="微软雅黑" panose="020B0503020204020204" pitchFamily="34" charset="-122"/>
                <a:ea typeface="微软雅黑" panose="020B0503020204020204" pitchFamily="34" charset="-122"/>
                <a:cs typeface="+mn-lt"/>
              </a:rPr>
              <a:t>成式预训练</a:t>
            </a:r>
            <a:r>
              <a:rPr lang="en-US" altLang="zh-Hans" sz="2200" dirty="0">
                <a:latin typeface="微软雅黑" panose="020B0503020204020204" pitchFamily="34" charset="-122"/>
                <a:ea typeface="微软雅黑" panose="020B0503020204020204" pitchFamily="34" charset="-122"/>
                <a:cs typeface="+mn-lt"/>
              </a:rPr>
              <a:t>Transformer</a:t>
            </a:r>
            <a:r>
              <a:rPr lang="zh-Hans" sz="2200" dirty="0">
                <a:latin typeface="微软雅黑" panose="020B0503020204020204" pitchFamily="34" charset="-122"/>
                <a:ea typeface="微软雅黑" panose="020B0503020204020204" pitchFamily="34" charset="-122"/>
                <a:cs typeface="+mn-lt"/>
              </a:rPr>
              <a:t>模型</a:t>
            </a:r>
            <a:r>
              <a:rPr lang="en-US" altLang="zh-Hans" sz="2200" dirty="0">
                <a:latin typeface="微软雅黑" panose="020B0503020204020204" pitchFamily="34" charset="-122"/>
                <a:ea typeface="微软雅黑" panose="020B0503020204020204" pitchFamily="34" charset="-122"/>
                <a:cs typeface="+mn-lt"/>
              </a:rPr>
              <a:t>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G</a:t>
            </a:r>
            <a:r>
              <a:rPr lang="en-US" altLang="zh-CN" sz="2200" dirty="0">
                <a:latin typeface="微软雅黑" panose="020B0503020204020204" pitchFamily="34" charset="-122"/>
                <a:ea typeface="微软雅黑" panose="020B0503020204020204" pitchFamily="34" charset="-122"/>
                <a:cs typeface="+mn-lt"/>
              </a:rPr>
              <a:t>enerative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P</a:t>
            </a:r>
            <a:r>
              <a:rPr lang="en-US" altLang="zh-CN" sz="2200" dirty="0">
                <a:latin typeface="微软雅黑" panose="020B0503020204020204" pitchFamily="34" charset="-122"/>
                <a:ea typeface="微软雅黑" panose="020B0503020204020204" pitchFamily="34" charset="-122"/>
                <a:cs typeface="+mn-lt"/>
              </a:rPr>
              <a:t>re-</a:t>
            </a:r>
            <a:r>
              <a:rPr lang="en-US" altLang="zh-CN" sz="2200" u="sng" dirty="0">
                <a:solidFill>
                  <a:schemeClr val="accent4"/>
                </a:solidFill>
                <a:latin typeface="微软雅黑" panose="020B0503020204020204" pitchFamily="34" charset="-122"/>
                <a:ea typeface="微软雅黑" panose="020B0503020204020204" pitchFamily="34" charset="-122"/>
                <a:cs typeface="+mn-lt"/>
              </a:rPr>
              <a:t>T</a:t>
            </a:r>
            <a:r>
              <a:rPr lang="en-US" altLang="zh-CN" sz="2200" dirty="0">
                <a:latin typeface="微软雅黑" panose="020B0503020204020204" pitchFamily="34" charset="-122"/>
                <a:ea typeface="微软雅黑" panose="020B0503020204020204" pitchFamily="34" charset="-122"/>
                <a:cs typeface="+mn-lt"/>
              </a:rPr>
              <a:t>rained transformer model)</a:t>
            </a:r>
            <a:endParaRPr lang="en-U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自回归语言模型，本质上是生成式的，即</a:t>
            </a:r>
            <a:r>
              <a:rPr lang="zh-CN" altLang="en-US" sz="2200" dirty="0">
                <a:latin typeface="微软雅黑" panose="020B0503020204020204" pitchFamily="34" charset="-122"/>
                <a:ea typeface="微软雅黑" panose="020B0503020204020204" pitchFamily="34" charset="-122"/>
                <a:cs typeface="+mn-lt"/>
              </a:rPr>
              <a:t>持续</a:t>
            </a:r>
            <a:r>
              <a:rPr lang="zh-Hans" sz="2200" dirty="0">
                <a:latin typeface="微软雅黑" panose="020B0503020204020204" pitchFamily="34" charset="-122"/>
                <a:ea typeface="微软雅黑" panose="020B0503020204020204" pitchFamily="34" charset="-122"/>
                <a:cs typeface="+mn-lt"/>
              </a:rPr>
              <a:t>从先前生成的令牌生成文本</a:t>
            </a:r>
            <a:endParaRPr lang="en-US" altLang="zh-Han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CN" altLang="en-US" sz="2200" dirty="0">
                <a:latin typeface="微软雅黑" panose="020B0503020204020204" pitchFamily="34" charset="-122"/>
                <a:ea typeface="微软雅黑" panose="020B0503020204020204" pitchFamily="34" charset="-122"/>
                <a:cs typeface="+mn-lt"/>
              </a:rPr>
              <a:t>数千亿个</a:t>
            </a:r>
            <a:r>
              <a:rPr lang="zh-Hans" sz="2200" dirty="0">
                <a:latin typeface="微软雅黑" panose="020B0503020204020204" pitchFamily="34" charset="-122"/>
                <a:ea typeface="微软雅黑" panose="020B0503020204020204" pitchFamily="34" charset="-122"/>
                <a:cs typeface="+mn-lt"/>
              </a:rPr>
              <a:t>参数！</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使用来自网络抓取（</a:t>
            </a:r>
            <a:r>
              <a:rPr lang="en-US" altLang="zh-Hans" sz="2200" dirty="0">
                <a:latin typeface="微软雅黑" panose="020B0503020204020204" pitchFamily="34" charset="-122"/>
                <a:ea typeface="微软雅黑" panose="020B0503020204020204" pitchFamily="34" charset="-122"/>
                <a:cs typeface="+mn-lt"/>
              </a:rPr>
              <a:t>Common Crawl</a:t>
            </a:r>
            <a:r>
              <a:rPr lang="zh-Hans" sz="2200" dirty="0">
                <a:latin typeface="微软雅黑" panose="020B0503020204020204" pitchFamily="34" charset="-122"/>
                <a:ea typeface="微软雅黑" panose="020B0503020204020204" pitchFamily="34" charset="-122"/>
                <a:cs typeface="+mn-lt"/>
              </a:rPr>
              <a:t>）、书籍、维基百科等的</a:t>
            </a:r>
            <a:r>
              <a:rPr lang="zh-Hans" sz="2200" i="1" dirty="0">
                <a:latin typeface="微软雅黑" panose="020B0503020204020204" pitchFamily="34" charset="-122"/>
                <a:ea typeface="微软雅黑" panose="020B0503020204020204" pitchFamily="34" charset="-122"/>
                <a:cs typeface="+mn-lt"/>
              </a:rPr>
              <a:t>大量</a:t>
            </a:r>
            <a:r>
              <a:rPr lang="zh-Hans" sz="2200" dirty="0">
                <a:latin typeface="微软雅黑" panose="020B0503020204020204" pitchFamily="34" charset="-122"/>
                <a:ea typeface="微软雅黑" panose="020B0503020204020204" pitchFamily="34" charset="-122"/>
                <a:cs typeface="+mn-lt"/>
              </a:rPr>
              <a:t>文本进行训练</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在许多 NLP 数据集上实现强大的性能，包括：</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综述</a:t>
            </a:r>
          </a:p>
          <a:p>
            <a:pPr marL="800100" lvl="1" indent="-342900">
              <a:buFont typeface="Arial"/>
              <a:buChar char="•"/>
            </a:pPr>
            <a:r>
              <a:rPr lang="zh-CN" altLang="en-US" sz="2200" dirty="0">
                <a:latin typeface="微软雅黑" panose="020B0503020204020204" pitchFamily="34" charset="-122"/>
                <a:ea typeface="微软雅黑" panose="020B0503020204020204" pitchFamily="34" charset="-122"/>
                <a:cs typeface="+mn-lt"/>
              </a:rPr>
              <a:t>翻译</a:t>
            </a:r>
            <a:endParaRPr lang="en-US" dirty="0">
              <a:latin typeface="微软雅黑" panose="020B0503020204020204" pitchFamily="34" charset="-122"/>
              <a:ea typeface="微软雅黑" panose="020B0503020204020204" pitchFamily="34" charset="-122"/>
            </a:endParaRP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问答</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完形填空</a:t>
            </a:r>
          </a:p>
          <a:p>
            <a:pPr lvl="1"/>
            <a:endParaRPr lang="en-US" sz="2200" dirty="0">
              <a:latin typeface="微软雅黑" panose="020B0503020204020204" pitchFamily="34" charset="-122"/>
              <a:ea typeface="微软雅黑" panose="020B0503020204020204" pitchFamily="34" charset="-122"/>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3"/>
          <a:stretch>
            <a:fillRect/>
          </a:stretch>
        </p:blipFill>
        <p:spPr>
          <a:xfrm>
            <a:off x="7127836" y="4040472"/>
            <a:ext cx="4863754" cy="2615308"/>
          </a:xfrm>
          <a:prstGeom prst="rect">
            <a:avLst/>
          </a:prstGeom>
        </p:spPr>
      </p:pic>
    </p:spTree>
    <p:extLst>
      <p:ext uri="{BB962C8B-B14F-4D97-AF65-F5344CB8AC3E}">
        <p14:creationId xmlns:p14="http://schemas.microsoft.com/office/powerpoint/2010/main" val="175302084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ltLang="zh-CN" b="0" i="0" dirty="0">
                <a:solidFill>
                  <a:schemeClr val="accent1"/>
                </a:solidFill>
                <a:effectLst/>
                <a:latin typeface="Söhne"/>
              </a:rPr>
              <a:t>Prompt</a:t>
            </a:r>
            <a:r>
              <a:rPr lang="zh-CN" altLang="en-US" b="0" i="0" dirty="0">
                <a:solidFill>
                  <a:schemeClr val="accent1"/>
                </a:solidFill>
                <a:effectLst/>
                <a:latin typeface="Söhne"/>
              </a:rPr>
              <a:t>，</a:t>
            </a:r>
            <a:r>
              <a:rPr lang="en-US" altLang="zh-CN" dirty="0">
                <a:solidFill>
                  <a:schemeClr val="accent1"/>
                </a:solidFill>
                <a:latin typeface="Söhne"/>
              </a:rPr>
              <a:t>E</a:t>
            </a:r>
            <a:r>
              <a:rPr lang="en-US" altLang="zh-CN" b="0" i="0" dirty="0">
                <a:solidFill>
                  <a:schemeClr val="accent1"/>
                </a:solidFill>
                <a:effectLst/>
                <a:latin typeface="Söhne"/>
              </a:rPr>
              <a:t>mbedding</a:t>
            </a:r>
            <a:r>
              <a:rPr lang="zh-CN" altLang="en-US" b="0" i="0" dirty="0">
                <a:solidFill>
                  <a:schemeClr val="accent1"/>
                </a:solidFill>
                <a:effectLst/>
                <a:latin typeface="Söhne"/>
              </a:rPr>
              <a:t>， </a:t>
            </a:r>
            <a:r>
              <a:rPr lang="en-US" altLang="zh-CN" b="0" i="0" dirty="0">
                <a:solidFill>
                  <a:schemeClr val="accent1"/>
                </a:solidFill>
                <a:effectLst/>
                <a:latin typeface="Söhne"/>
              </a:rPr>
              <a:t>Fine-tuning</a:t>
            </a:r>
            <a:endParaRPr lang="zh-Hans" dirty="0">
              <a:solidFill>
                <a:schemeClr val="accent1"/>
              </a:solidFill>
            </a:endParaRP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3219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l"/>
            <a:r>
              <a:rPr lang="en-US" altLang="zh-CN" sz="2400" b="0" i="0" dirty="0">
                <a:solidFill>
                  <a:srgbClr val="D1D5DB"/>
                </a:solidFill>
                <a:effectLst/>
                <a:latin typeface="Söhne"/>
              </a:rPr>
              <a:t>Prompt</a:t>
            </a:r>
            <a:r>
              <a:rPr lang="zh-CN" altLang="en-US" sz="2400" b="0" i="0" dirty="0">
                <a:solidFill>
                  <a:srgbClr val="D1D5DB"/>
                </a:solidFill>
                <a:effectLst/>
                <a:latin typeface="Söhne"/>
              </a:rPr>
              <a:t>和</a:t>
            </a:r>
            <a:r>
              <a:rPr lang="en-US" altLang="zh-CN" sz="2400" b="0" i="0" dirty="0">
                <a:solidFill>
                  <a:srgbClr val="D1D5DB"/>
                </a:solidFill>
                <a:effectLst/>
                <a:latin typeface="Söhne"/>
              </a:rPr>
              <a:t>Embedding</a:t>
            </a:r>
            <a:r>
              <a:rPr lang="zh-CN" altLang="en-US" sz="2400" b="0" i="0" dirty="0">
                <a:solidFill>
                  <a:srgbClr val="D1D5DB"/>
                </a:solidFill>
                <a:effectLst/>
                <a:latin typeface="Söhne"/>
              </a:rPr>
              <a:t>是</a:t>
            </a:r>
            <a:r>
              <a:rPr lang="en-US" altLang="zh-CN" sz="2400" b="0" i="0" dirty="0" err="1">
                <a:solidFill>
                  <a:srgbClr val="D1D5DB"/>
                </a:solidFill>
                <a:effectLst/>
                <a:latin typeface="Söhne"/>
              </a:rPr>
              <a:t>OpenAI</a:t>
            </a:r>
            <a:r>
              <a:rPr lang="en-US" altLang="zh-CN" sz="2400" b="0" i="0" dirty="0">
                <a:solidFill>
                  <a:srgbClr val="D1D5DB"/>
                </a:solidFill>
                <a:effectLst/>
                <a:latin typeface="Söhne"/>
              </a:rPr>
              <a:t> GPT</a:t>
            </a:r>
            <a:r>
              <a:rPr lang="zh-CN" altLang="en-US" sz="2400" b="0" i="0" dirty="0">
                <a:solidFill>
                  <a:srgbClr val="D1D5DB"/>
                </a:solidFill>
                <a:effectLst/>
                <a:latin typeface="Söhne"/>
              </a:rPr>
              <a:t>模型的核心功能，可用于多种文本生成和自然语言处理应用。例如，它们可以用于聊天机器人、语言翻译、摘要生成、文本分类等。</a:t>
            </a:r>
            <a:r>
              <a:rPr lang="en-US" altLang="zh-CN" sz="2400" b="0" i="0" dirty="0">
                <a:solidFill>
                  <a:srgbClr val="D1D5DB"/>
                </a:solidFill>
                <a:effectLst/>
                <a:latin typeface="Söhne"/>
              </a:rPr>
              <a:t>Fine-tuning</a:t>
            </a:r>
            <a:r>
              <a:rPr lang="zh-CN" altLang="en-US" sz="2400" b="0" i="0" dirty="0">
                <a:solidFill>
                  <a:srgbClr val="D1D5DB"/>
                </a:solidFill>
                <a:effectLst/>
                <a:latin typeface="Söhne"/>
              </a:rPr>
              <a:t>技术可以用于优化预训练模型，以提高其在特定任务中的性能，例如问答、文本摘要、语言理解等。</a:t>
            </a:r>
            <a:endParaRPr lang="en-US" sz="2200" dirty="0">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38257245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服务</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892252" y="1704134"/>
            <a:ext cx="3267809" cy="1870909"/>
            <a:chOff x="2203537" y="1713643"/>
            <a:chExt cx="3267809" cy="1870909"/>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603745" y="2938221"/>
              <a:ext cx="2791834"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确保人工通用智能 </a:t>
              </a:r>
              <a:r>
                <a:rPr lang="en-US" altLang="zh-CN">
                  <a:latin typeface="微软雅黑" panose="020B0503020204020204" pitchFamily="34" charset="-122"/>
                  <a:ea typeface="微软雅黑" panose="020B0503020204020204" pitchFamily="34" charset="-122"/>
                </a:rPr>
                <a:t>(AGI) </a:t>
              </a:r>
              <a:r>
                <a:rPr lang="zh-CN" altLang="en-US">
                  <a:latin typeface="微软雅黑" panose="020B0503020204020204" pitchFamily="34" charset="-122"/>
                  <a:ea typeface="微软雅黑" panose="020B0503020204020204" pitchFamily="34" charset="-122"/>
                </a:rPr>
                <a:t>造福人类</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06209" y="1475679"/>
            <a:ext cx="3931955" cy="2099364"/>
            <a:chOff x="6117102" y="1475679"/>
            <a:chExt cx="3931955" cy="2099364"/>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944378" y="2928712"/>
              <a:ext cx="2714281"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让全球每个人和每个组织成就不凡</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r>
                <a:rPr kumimoji="0" lang="en-US" altLang="zh-CN"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/3.5/4</a:t>
              </a:r>
              <a:endParaRPr kumimoji="0" lang="en-US" sz="2000" b="0" i="0" u="none" strike="noStrike" kern="1200" cap="none" spc="-50" normalizeH="0" baseline="0" noProof="0" dirty="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生成和理解文本</a:t>
              </a:r>
            </a:p>
          </p:txBody>
        </p:sp>
      </p:grpSp>
      <p:grpSp>
        <p:nvGrpSpPr>
          <p:cNvPr id="20" name="Group 19" descr="Codex to understand code">
            <a:extLst>
              <a:ext uri="{FF2B5EF4-FFF2-40B4-BE49-F238E27FC236}">
                <a16:creationId xmlns:a16="http://schemas.microsoft.com/office/drawing/2014/main" id="{1B650DEB-8412-48F9-F806-9B830449D302}"/>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生成并理解代码</a:t>
              </a:r>
            </a:p>
          </p:txBody>
        </p:sp>
      </p:grpSp>
      <p:grpSp>
        <p:nvGrpSpPr>
          <p:cNvPr id="19" name="Group 18" descr="Dall-E to generate images from text prompts">
            <a:extLst>
              <a:ext uri="{FF2B5EF4-FFF2-40B4-BE49-F238E27FC236}">
                <a16:creationId xmlns:a16="http://schemas.microsoft.com/office/drawing/2014/main" id="{91FCECC0-19CF-5FA3-C02C-22EFA38F5C53}"/>
              </a:ext>
            </a:extLst>
          </p:cNvPr>
          <p:cNvGrpSpPr/>
          <p:nvPr/>
        </p:nvGrpSpPr>
        <p:grpSpPr>
          <a:xfrm>
            <a:off x="7519733" y="5287423"/>
            <a:ext cx="2611002" cy="965316"/>
            <a:chOff x="7519733" y="5287423"/>
            <a:chExt cx="2611002" cy="965316"/>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微软雅黑" panose="020B0503020204020204" pitchFamily="34" charset="-122"/>
                  <a:ea typeface="微软雅黑" panose="020B0503020204020204" pitchFamily="34" charset="-122"/>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461665"/>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从文本提示生成图像</a:t>
              </a:r>
            </a:p>
            <a:p>
              <a:pPr algn="ctr"/>
              <a:endParaRPr kumimoji="0" lang="en-US" sz="1200" b="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8838673-9395-9AC8-F387-61E922B6FA86}"/>
              </a:ext>
            </a:extLst>
          </p:cNvPr>
          <p:cNvSpPr txBox="1"/>
          <p:nvPr/>
        </p:nvSpPr>
        <p:spPr>
          <a:xfrm>
            <a:off x="1892252" y="6409855"/>
            <a:ext cx="5310554" cy="215444"/>
          </a:xfrm>
          <a:prstGeom prst="rect">
            <a:avLst/>
          </a:prstGeom>
          <a:noFill/>
        </p:spPr>
        <p:txBody>
          <a:bodyPr wrap="square" lIns="0" tIns="0" rIns="0" bIns="0" rtlCol="0">
            <a:spAutoFit/>
          </a:bodyPr>
          <a:lstStyle/>
          <a:p>
            <a:pPr algn="l"/>
            <a:r>
              <a:rPr kumimoji="1" lang="en-US" altLang="zh-CN" sz="1400" dirty="0">
                <a:gradFill>
                  <a:gsLst>
                    <a:gs pos="2917">
                      <a:schemeClr val="tx1"/>
                    </a:gs>
                    <a:gs pos="30000">
                      <a:schemeClr val="tx1"/>
                    </a:gs>
                  </a:gsLst>
                  <a:lin ang="5400000" scaled="0"/>
                </a:gradFill>
              </a:rPr>
              <a:t>*GPT-4</a:t>
            </a:r>
            <a:r>
              <a:rPr kumimoji="1" lang="zh-CN" altLang="en-US" sz="1400" dirty="0">
                <a:gradFill>
                  <a:gsLst>
                    <a:gs pos="2917">
                      <a:schemeClr val="tx1"/>
                    </a:gs>
                    <a:gs pos="30000">
                      <a:schemeClr val="tx1"/>
                    </a:gs>
                  </a:gsLst>
                  <a:lin ang="5400000" scaled="0"/>
                </a:gradFill>
              </a:rPr>
              <a:t>在</a:t>
            </a:r>
            <a:r>
              <a:rPr kumimoji="1" lang="en-US" altLang="zh-CN" sz="1400" dirty="0">
                <a:gradFill>
                  <a:gsLst>
                    <a:gs pos="2917">
                      <a:schemeClr val="tx1"/>
                    </a:gs>
                    <a:gs pos="30000">
                      <a:schemeClr val="tx1"/>
                    </a:gs>
                  </a:gsLst>
                  <a:lin ang="5400000" scaled="0"/>
                </a:gradFill>
              </a:rPr>
              <a:t>Azure</a:t>
            </a:r>
            <a:r>
              <a:rPr kumimoji="1" lang="zh-CN" altLang="en-US" sz="1400" dirty="0">
                <a:gradFill>
                  <a:gsLst>
                    <a:gs pos="2917">
                      <a:schemeClr val="tx1"/>
                    </a:gs>
                    <a:gs pos="30000">
                      <a:schemeClr val="tx1"/>
                    </a:gs>
                  </a:gsLst>
                  <a:lin ang="5400000" scaled="0"/>
                </a:gradFill>
              </a:rPr>
              <a:t>上处于预览阶段，客户可以申请预览资格</a:t>
            </a:r>
          </a:p>
        </p:txBody>
      </p:sp>
    </p:spTree>
    <p:extLst>
      <p:ext uri="{BB962C8B-B14F-4D97-AF65-F5344CB8AC3E}">
        <p14:creationId xmlns:p14="http://schemas.microsoft.com/office/powerpoint/2010/main" val="159099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44A73E93-AA61-490C-9D0C-C1F7684BAA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6184</TotalTime>
  <Words>3246</Words>
  <Application>Microsoft Macintosh PowerPoint</Application>
  <PresentationFormat>宽屏</PresentationFormat>
  <Paragraphs>334</Paragraphs>
  <Slides>20</Slides>
  <Notes>17</Notes>
  <HiddenSlides>0</HiddenSlides>
  <MMClips>0</MMClips>
  <ScaleCrop>false</ScaleCrop>
  <HeadingPairs>
    <vt:vector size="6" baseType="variant">
      <vt:variant>
        <vt:lpstr>已用的字体</vt:lpstr>
      </vt:variant>
      <vt:variant>
        <vt:i4>9</vt:i4>
      </vt:variant>
      <vt:variant>
        <vt:lpstr>主题</vt:lpstr>
      </vt:variant>
      <vt:variant>
        <vt:i4>16</vt:i4>
      </vt:variant>
      <vt:variant>
        <vt:lpstr>幻灯片标题</vt:lpstr>
      </vt:variant>
      <vt:variant>
        <vt:i4>20</vt:i4>
      </vt:variant>
    </vt:vector>
  </HeadingPairs>
  <TitlesOfParts>
    <vt:vector size="45" baseType="lpstr">
      <vt:lpstr>等线</vt:lpstr>
      <vt:lpstr>微软雅黑</vt:lpstr>
      <vt:lpstr>Microsoft JhengHei Light</vt:lpstr>
      <vt:lpstr>Söhne</vt:lpstr>
      <vt:lpstr>Arial</vt:lpstr>
      <vt:lpstr>Calibri</vt:lpstr>
      <vt:lpstr>Segoe UI</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Azure OpenAI 服务介绍 </vt:lpstr>
      <vt:lpstr>议  程</vt:lpstr>
      <vt:lpstr>OpenAI 基础   </vt:lpstr>
      <vt:lpstr>PowerPoint 演示文稿</vt:lpstr>
      <vt:lpstr>PowerPoint 演示文稿</vt:lpstr>
      <vt:lpstr>PowerPoint 演示文稿</vt:lpstr>
      <vt:lpstr>PowerPoint 演示文稿</vt:lpstr>
      <vt:lpstr>Azure OpenAI 服务   </vt:lpstr>
      <vt:lpstr>PowerPoint 演示文稿</vt:lpstr>
      <vt:lpstr>Azure OpenAI 服务</vt:lpstr>
      <vt:lpstr>GPT-4与 GPT-3.5 有何不同？</vt:lpstr>
      <vt:lpstr>Azure OpenAI vs. OpenAI: 相似之处</vt:lpstr>
      <vt:lpstr>Azure OpenAI 是针对企业客户的 OpenAI 服务 (Doc Link)</vt:lpstr>
      <vt:lpstr>PowerPoint 演示文稿</vt:lpstr>
      <vt:lpstr>我们在尝试解决什么问题？</vt:lpstr>
      <vt:lpstr>Enterprise “GPT-ize” Intelligent App Architecture</vt:lpstr>
      <vt:lpstr>PowerPoint 演示文稿</vt:lpstr>
      <vt:lpstr>PowerPoint 演示文稿</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20</cp:revision>
  <dcterms:created xsi:type="dcterms:W3CDTF">2020-11-06T21:56:32Z</dcterms:created>
  <dcterms:modified xsi:type="dcterms:W3CDTF">2023-03-27T09:18:36Z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